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</p:sldIdLst>
  <p:sldSz cy="5143500" cx="9144000"/>
  <p:notesSz cx="6858000" cy="9144000"/>
  <p:embeddedFontLst>
    <p:embeddedFont>
      <p:font typeface="Helvetica Neue"/>
      <p:regular r:id="rId135"/>
      <p:bold r:id="rId136"/>
      <p:italic r:id="rId137"/>
      <p:boldItalic r:id="rId1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8" Type="http://schemas.openxmlformats.org/officeDocument/2006/relationships/font" Target="fonts/HelveticaNeue-boldItalic.fntdata"/><Relationship Id="rId137" Type="http://schemas.openxmlformats.org/officeDocument/2006/relationships/font" Target="fonts/HelveticaNeue-italic.fntdata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font" Target="fonts/HelveticaNeue-bold.fntdata"/><Relationship Id="rId135" Type="http://schemas.openxmlformats.org/officeDocument/2006/relationships/font" Target="fonts/HelveticaNeue-regular.fntdata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Shape 1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Shape 1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Shape 1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Shape 14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Shape 14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Shape 1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Shape 1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Shape 1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Shape 1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Shape 14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Shape 1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Shape 1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Shape 1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Shape 1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Shape 1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Shape 1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Shape 15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Shape 1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Shape 1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Shape 1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Shape 16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Shape 1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Shape 16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Shape 1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Shape 16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Shape 1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Shape 16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Shape 1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Shape 16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Shape 1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Shape 16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Shape 1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Shape 1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Shape 1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Shape 1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Shape 17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Shape 17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Shape 1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Shape 1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Shape 18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Shape 19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Shape 9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Shape 9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Shape 9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Shape 10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Shape 1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Shape 1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Shape 1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Shape 1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Shape 1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Shape 1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Shape 1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Shape 1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Shape 1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Shape 1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Shape 1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Shape 1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14 -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392800" y="4667850"/>
            <a:ext cx="9009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04580" y="4617975"/>
            <a:ext cx="1639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29 Feb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14 - 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727324" y="4667850"/>
            <a:ext cx="84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 </a:t>
            </a: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504580" y="4617975"/>
            <a:ext cx="1639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29 Feb 2016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5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5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5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5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6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6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6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6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3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3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2" type="sldNum"/>
          </p:nvPr>
        </p:nvSpPr>
        <p:spPr>
          <a:xfrm>
            <a:off x="6392800" y="4667850"/>
            <a:ext cx="9009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" name="Shape 39"/>
          <p:cNvSpPr txBox="1"/>
          <p:nvPr/>
        </p:nvSpPr>
        <p:spPr>
          <a:xfrm>
            <a:off x="170825" y="191900"/>
            <a:ext cx="88728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Lecture 14: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6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400">
                <a:latin typeface="Helvetica Neue"/>
                <a:ea typeface="Helvetica Neue"/>
                <a:cs typeface="Helvetica Neue"/>
                <a:sym typeface="Helvetica Neue"/>
              </a:rPr>
              <a:t>Videos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4400">
                <a:latin typeface="Helvetica Neue"/>
                <a:ea typeface="Helvetica Neue"/>
                <a:cs typeface="Helvetica Neue"/>
                <a:sym typeface="Helvetica Neue"/>
              </a:rPr>
              <a:t>Unsupervised Learning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6" name="Shape 116"/>
          <p:cNvSpPr txBox="1"/>
          <p:nvPr/>
        </p:nvSpPr>
        <p:spPr>
          <a:xfrm>
            <a:off x="60025" y="-75225"/>
            <a:ext cx="7968900" cy="81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Dense trajectories and motion boundary descriptors for action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</a:rPr>
              <a:t>Wang et al., 2013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70963" r="0" t="0"/>
          <a:stretch/>
        </p:blipFill>
        <p:spPr>
          <a:xfrm>
            <a:off x="1140825" y="1054550"/>
            <a:ext cx="2328774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471" y="1054550"/>
            <a:ext cx="3483624" cy="225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703375" y="3748525"/>
            <a:ext cx="37914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Extract features in the local coordinate system of each tracklet.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4930250" y="3669325"/>
            <a:ext cx="37914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Accumulate into histograms, separately according to multiple spatio-temporal layouts.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350" name="Shape 1350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51" name="Shape 1351"/>
          <p:cNvSpPr/>
          <p:nvPr/>
        </p:nvSpPr>
        <p:spPr>
          <a:xfrm>
            <a:off x="2195487" y="3809887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1352" name="Shape 1352"/>
          <p:cNvSpPr/>
          <p:nvPr/>
        </p:nvSpPr>
        <p:spPr>
          <a:xfrm>
            <a:off x="1787637" y="2617162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cxnSp>
        <p:nvCxnSpPr>
          <p:cNvPr id="1353" name="Shape 1353"/>
          <p:cNvCxnSpPr>
            <a:stCxn id="1351" idx="0"/>
            <a:endCxn id="1352" idx="2"/>
          </p:cNvCxnSpPr>
          <p:nvPr/>
        </p:nvCxnSpPr>
        <p:spPr>
          <a:xfrm rot="10800000">
            <a:off x="2801787" y="3010687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54" name="Shape 1354"/>
          <p:cNvSpPr txBox="1"/>
          <p:nvPr/>
        </p:nvSpPr>
        <p:spPr>
          <a:xfrm>
            <a:off x="1312067" y="3213537"/>
            <a:ext cx="14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Generator</a:t>
            </a:r>
          </a:p>
        </p:txBody>
      </p:sp>
      <p:sp>
        <p:nvSpPr>
          <p:cNvPr id="1355" name="Shape 1355"/>
          <p:cNvSpPr txBox="1"/>
          <p:nvPr/>
        </p:nvSpPr>
        <p:spPr>
          <a:xfrm>
            <a:off x="358957" y="3809900"/>
            <a:ext cx="189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Random noise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313614" y="2617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image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6664125" y="84900"/>
            <a:ext cx="2397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3624350" y="823575"/>
            <a:ext cx="5470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Can we generate images with less math?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364" name="Shape 1364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65" name="Shape 1365"/>
          <p:cNvSpPr/>
          <p:nvPr/>
        </p:nvSpPr>
        <p:spPr>
          <a:xfrm>
            <a:off x="2195487" y="3809887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1366" name="Shape 1366"/>
          <p:cNvSpPr/>
          <p:nvPr/>
        </p:nvSpPr>
        <p:spPr>
          <a:xfrm>
            <a:off x="1787637" y="2617162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cxnSp>
        <p:nvCxnSpPr>
          <p:cNvPr id="1367" name="Shape 1367"/>
          <p:cNvCxnSpPr>
            <a:stCxn id="1365" idx="0"/>
            <a:endCxn id="1366" idx="2"/>
          </p:cNvCxnSpPr>
          <p:nvPr/>
        </p:nvCxnSpPr>
        <p:spPr>
          <a:xfrm rot="10800000">
            <a:off x="2801787" y="3010687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68" name="Shape 1368"/>
          <p:cNvSpPr txBox="1"/>
          <p:nvPr/>
        </p:nvSpPr>
        <p:spPr>
          <a:xfrm>
            <a:off x="1312067" y="3213537"/>
            <a:ext cx="14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Generator</a:t>
            </a:r>
          </a:p>
        </p:txBody>
      </p:sp>
      <p:sp>
        <p:nvSpPr>
          <p:cNvPr id="1369" name="Shape 1369"/>
          <p:cNvSpPr txBox="1"/>
          <p:nvPr/>
        </p:nvSpPr>
        <p:spPr>
          <a:xfrm>
            <a:off x="358957" y="3809900"/>
            <a:ext cx="189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Random noise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313614" y="2617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image</a:t>
            </a:r>
          </a:p>
        </p:txBody>
      </p:sp>
      <p:sp>
        <p:nvSpPr>
          <p:cNvPr id="1371" name="Shape 1371"/>
          <p:cNvSpPr/>
          <p:nvPr/>
        </p:nvSpPr>
        <p:spPr>
          <a:xfrm>
            <a:off x="2195500" y="1424450"/>
            <a:ext cx="1212600" cy="39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y</a:t>
            </a:r>
          </a:p>
        </p:txBody>
      </p:sp>
      <p:cxnSp>
        <p:nvCxnSpPr>
          <p:cNvPr id="1372" name="Shape 1372"/>
          <p:cNvCxnSpPr>
            <a:stCxn id="1366" idx="0"/>
            <a:endCxn id="1371" idx="2"/>
          </p:cNvCxnSpPr>
          <p:nvPr/>
        </p:nvCxnSpPr>
        <p:spPr>
          <a:xfrm rot="10800000">
            <a:off x="2801787" y="1817962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73" name="Shape 1373"/>
          <p:cNvSpPr txBox="1"/>
          <p:nvPr/>
        </p:nvSpPr>
        <p:spPr>
          <a:xfrm>
            <a:off x="400100" y="1424475"/>
            <a:ext cx="173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or fake?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827351" y="2020812"/>
            <a:ext cx="18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Discriminator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6664125" y="84900"/>
            <a:ext cx="2397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3624350" y="823575"/>
            <a:ext cx="5470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Can we generate images with less math?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382" name="Shape 138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83" name="Shape 1383"/>
          <p:cNvSpPr/>
          <p:nvPr/>
        </p:nvSpPr>
        <p:spPr>
          <a:xfrm>
            <a:off x="2195487" y="3809887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1384" name="Shape 1384"/>
          <p:cNvSpPr/>
          <p:nvPr/>
        </p:nvSpPr>
        <p:spPr>
          <a:xfrm>
            <a:off x="1787637" y="2617162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cxnSp>
        <p:nvCxnSpPr>
          <p:cNvPr id="1385" name="Shape 1385"/>
          <p:cNvCxnSpPr>
            <a:stCxn id="1383" idx="0"/>
            <a:endCxn id="1384" idx="2"/>
          </p:cNvCxnSpPr>
          <p:nvPr/>
        </p:nvCxnSpPr>
        <p:spPr>
          <a:xfrm rot="10800000">
            <a:off x="2801787" y="3010687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86" name="Shape 1386"/>
          <p:cNvSpPr txBox="1"/>
          <p:nvPr/>
        </p:nvSpPr>
        <p:spPr>
          <a:xfrm>
            <a:off x="1312067" y="3213537"/>
            <a:ext cx="14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Generator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358957" y="3809900"/>
            <a:ext cx="189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Random noise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313614" y="2617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image</a:t>
            </a:r>
          </a:p>
        </p:txBody>
      </p:sp>
      <p:sp>
        <p:nvSpPr>
          <p:cNvPr id="1389" name="Shape 1389"/>
          <p:cNvSpPr/>
          <p:nvPr/>
        </p:nvSpPr>
        <p:spPr>
          <a:xfrm>
            <a:off x="2195500" y="1424450"/>
            <a:ext cx="1212600" cy="39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y</a:t>
            </a:r>
          </a:p>
        </p:txBody>
      </p:sp>
      <p:sp>
        <p:nvSpPr>
          <p:cNvPr id="1390" name="Shape 1390"/>
          <p:cNvSpPr txBox="1"/>
          <p:nvPr/>
        </p:nvSpPr>
        <p:spPr>
          <a:xfrm>
            <a:off x="6279325" y="2998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image</a:t>
            </a:r>
          </a:p>
        </p:txBody>
      </p:sp>
      <p:cxnSp>
        <p:nvCxnSpPr>
          <p:cNvPr id="1391" name="Shape 1391"/>
          <p:cNvCxnSpPr>
            <a:stCxn id="1384" idx="0"/>
            <a:endCxn id="1389" idx="2"/>
          </p:cNvCxnSpPr>
          <p:nvPr/>
        </p:nvCxnSpPr>
        <p:spPr>
          <a:xfrm rot="10800000">
            <a:off x="2801787" y="1817962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92" name="Shape 1392"/>
          <p:cNvSpPr txBox="1"/>
          <p:nvPr/>
        </p:nvSpPr>
        <p:spPr>
          <a:xfrm>
            <a:off x="400100" y="1424475"/>
            <a:ext cx="173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or fake?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827351" y="2020812"/>
            <a:ext cx="18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Discriminator</a:t>
            </a:r>
          </a:p>
        </p:txBody>
      </p:sp>
      <p:sp>
        <p:nvSpPr>
          <p:cNvPr id="1394" name="Shape 1394"/>
          <p:cNvSpPr/>
          <p:nvPr/>
        </p:nvSpPr>
        <p:spPr>
          <a:xfrm>
            <a:off x="4151112" y="2998162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1395" name="Shape 1395"/>
          <p:cNvSpPr txBox="1"/>
          <p:nvPr/>
        </p:nvSpPr>
        <p:spPr>
          <a:xfrm>
            <a:off x="4151125" y="3551750"/>
            <a:ext cx="4295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examples: from generator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Real examples: from dataset</a:t>
            </a:r>
          </a:p>
        </p:txBody>
      </p:sp>
      <p:cxnSp>
        <p:nvCxnSpPr>
          <p:cNvPr id="1396" name="Shape 1396"/>
          <p:cNvCxnSpPr>
            <a:stCxn id="1394" idx="0"/>
            <a:endCxn id="1389" idx="2"/>
          </p:cNvCxnSpPr>
          <p:nvPr/>
        </p:nvCxnSpPr>
        <p:spPr>
          <a:xfrm flipH="1" rot="5400000">
            <a:off x="3393462" y="1226362"/>
            <a:ext cx="1180200" cy="23634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97" name="Shape 1397"/>
          <p:cNvSpPr txBox="1"/>
          <p:nvPr/>
        </p:nvSpPr>
        <p:spPr>
          <a:xfrm>
            <a:off x="6664125" y="84900"/>
            <a:ext cx="2397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  <p:sp>
        <p:nvSpPr>
          <p:cNvPr id="1398" name="Shape 1398"/>
          <p:cNvSpPr txBox="1"/>
          <p:nvPr/>
        </p:nvSpPr>
        <p:spPr>
          <a:xfrm>
            <a:off x="3624350" y="823575"/>
            <a:ext cx="5470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Can we generate images with less math?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404" name="Shape 1404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05" name="Shape 1405"/>
          <p:cNvSpPr/>
          <p:nvPr/>
        </p:nvSpPr>
        <p:spPr>
          <a:xfrm>
            <a:off x="2195487" y="3809887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1406" name="Shape 1406"/>
          <p:cNvSpPr/>
          <p:nvPr/>
        </p:nvSpPr>
        <p:spPr>
          <a:xfrm>
            <a:off x="1787637" y="2617162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cxnSp>
        <p:nvCxnSpPr>
          <p:cNvPr id="1407" name="Shape 1407"/>
          <p:cNvCxnSpPr>
            <a:stCxn id="1405" idx="0"/>
            <a:endCxn id="1406" idx="2"/>
          </p:cNvCxnSpPr>
          <p:nvPr/>
        </p:nvCxnSpPr>
        <p:spPr>
          <a:xfrm rot="10800000">
            <a:off x="2801787" y="3010687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08" name="Shape 1408"/>
          <p:cNvSpPr txBox="1"/>
          <p:nvPr/>
        </p:nvSpPr>
        <p:spPr>
          <a:xfrm>
            <a:off x="1312067" y="3213537"/>
            <a:ext cx="14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Generator</a:t>
            </a:r>
          </a:p>
        </p:txBody>
      </p:sp>
      <p:sp>
        <p:nvSpPr>
          <p:cNvPr id="1409" name="Shape 1409"/>
          <p:cNvSpPr txBox="1"/>
          <p:nvPr/>
        </p:nvSpPr>
        <p:spPr>
          <a:xfrm>
            <a:off x="358957" y="3809900"/>
            <a:ext cx="189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Random noise</a:t>
            </a:r>
          </a:p>
        </p:txBody>
      </p:sp>
      <p:sp>
        <p:nvSpPr>
          <p:cNvPr id="1410" name="Shape 1410"/>
          <p:cNvSpPr txBox="1"/>
          <p:nvPr/>
        </p:nvSpPr>
        <p:spPr>
          <a:xfrm>
            <a:off x="313614" y="2617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image</a:t>
            </a:r>
          </a:p>
        </p:txBody>
      </p:sp>
      <p:sp>
        <p:nvSpPr>
          <p:cNvPr id="1411" name="Shape 1411"/>
          <p:cNvSpPr/>
          <p:nvPr/>
        </p:nvSpPr>
        <p:spPr>
          <a:xfrm>
            <a:off x="2195500" y="1424450"/>
            <a:ext cx="1212600" cy="39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y</a:t>
            </a:r>
          </a:p>
        </p:txBody>
      </p:sp>
      <p:sp>
        <p:nvSpPr>
          <p:cNvPr id="1412" name="Shape 1412"/>
          <p:cNvSpPr txBox="1"/>
          <p:nvPr/>
        </p:nvSpPr>
        <p:spPr>
          <a:xfrm>
            <a:off x="6279325" y="2998175"/>
            <a:ext cx="154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image</a:t>
            </a:r>
          </a:p>
        </p:txBody>
      </p:sp>
      <p:cxnSp>
        <p:nvCxnSpPr>
          <p:cNvPr id="1413" name="Shape 1413"/>
          <p:cNvCxnSpPr>
            <a:stCxn id="1406" idx="0"/>
            <a:endCxn id="1411" idx="2"/>
          </p:cNvCxnSpPr>
          <p:nvPr/>
        </p:nvCxnSpPr>
        <p:spPr>
          <a:xfrm rot="10800000">
            <a:off x="2801787" y="1817962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4" name="Shape 1414"/>
          <p:cNvSpPr txBox="1"/>
          <p:nvPr/>
        </p:nvSpPr>
        <p:spPr>
          <a:xfrm>
            <a:off x="400100" y="1424475"/>
            <a:ext cx="173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or fake?</a:t>
            </a:r>
          </a:p>
        </p:txBody>
      </p:sp>
      <p:sp>
        <p:nvSpPr>
          <p:cNvPr id="1415" name="Shape 1415"/>
          <p:cNvSpPr txBox="1"/>
          <p:nvPr/>
        </p:nvSpPr>
        <p:spPr>
          <a:xfrm>
            <a:off x="827351" y="2020812"/>
            <a:ext cx="18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Discriminator</a:t>
            </a:r>
          </a:p>
        </p:txBody>
      </p:sp>
      <p:sp>
        <p:nvSpPr>
          <p:cNvPr id="1416" name="Shape 1416"/>
          <p:cNvSpPr/>
          <p:nvPr/>
        </p:nvSpPr>
        <p:spPr>
          <a:xfrm>
            <a:off x="4151112" y="2998162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1417" name="Shape 1417"/>
          <p:cNvSpPr txBox="1"/>
          <p:nvPr/>
        </p:nvSpPr>
        <p:spPr>
          <a:xfrm>
            <a:off x="4151125" y="3551750"/>
            <a:ext cx="4295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Fake examples: from generator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Real examples: from dataset</a:t>
            </a:r>
          </a:p>
        </p:txBody>
      </p:sp>
      <p:cxnSp>
        <p:nvCxnSpPr>
          <p:cNvPr id="1418" name="Shape 1418"/>
          <p:cNvCxnSpPr>
            <a:stCxn id="1416" idx="0"/>
            <a:endCxn id="1411" idx="2"/>
          </p:cNvCxnSpPr>
          <p:nvPr/>
        </p:nvCxnSpPr>
        <p:spPr>
          <a:xfrm flipH="1" rot="5400000">
            <a:off x="3393462" y="1226362"/>
            <a:ext cx="1180200" cy="23634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9" name="Shape 1419"/>
          <p:cNvSpPr txBox="1"/>
          <p:nvPr/>
        </p:nvSpPr>
        <p:spPr>
          <a:xfrm>
            <a:off x="6664125" y="84900"/>
            <a:ext cx="2397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  <p:sp>
        <p:nvSpPr>
          <p:cNvPr id="1420" name="Shape 1420"/>
          <p:cNvSpPr txBox="1"/>
          <p:nvPr/>
        </p:nvSpPr>
        <p:spPr>
          <a:xfrm>
            <a:off x="4151125" y="1734275"/>
            <a:ext cx="47151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Train generator and discriminator jointly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After training, easy to generate images</a:t>
            </a:r>
          </a:p>
        </p:txBody>
      </p:sp>
      <p:sp>
        <p:nvSpPr>
          <p:cNvPr id="1421" name="Shape 1421"/>
          <p:cNvSpPr txBox="1"/>
          <p:nvPr/>
        </p:nvSpPr>
        <p:spPr>
          <a:xfrm>
            <a:off x="3624350" y="823575"/>
            <a:ext cx="5470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Can we generate images with less math?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427" name="Shape 142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28" name="Shape 1428"/>
          <p:cNvSpPr txBox="1"/>
          <p:nvPr/>
        </p:nvSpPr>
        <p:spPr>
          <a:xfrm>
            <a:off x="4997653" y="4285650"/>
            <a:ext cx="442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  <p:pic>
        <p:nvPicPr>
          <p:cNvPr id="1429" name="Shape 1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25" y="1385924"/>
            <a:ext cx="3570099" cy="24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Shape 1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750" y="1400459"/>
            <a:ext cx="3570099" cy="2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Shape 1431"/>
          <p:cNvSpPr txBox="1"/>
          <p:nvPr/>
        </p:nvSpPr>
        <p:spPr>
          <a:xfrm>
            <a:off x="72025" y="4109550"/>
            <a:ext cx="528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Nearest neighbor from training set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3193650" y="879850"/>
            <a:ext cx="2756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Generated samples</a:t>
            </a:r>
          </a:p>
        </p:txBody>
      </p:sp>
      <p:cxnSp>
        <p:nvCxnSpPr>
          <p:cNvPr id="1433" name="Shape 1433"/>
          <p:cNvCxnSpPr/>
          <p:nvPr/>
        </p:nvCxnSpPr>
        <p:spPr>
          <a:xfrm flipH="1" rot="10800000">
            <a:off x="2941725" y="3880750"/>
            <a:ext cx="1049400" cy="33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34" name="Shape 1434"/>
          <p:cNvCxnSpPr/>
          <p:nvPr/>
        </p:nvCxnSpPr>
        <p:spPr>
          <a:xfrm flipH="1" rot="10800000">
            <a:off x="4443450" y="3860375"/>
            <a:ext cx="3404400" cy="40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440" name="Shape 1440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41" name="Shape 1441"/>
          <p:cNvSpPr txBox="1"/>
          <p:nvPr/>
        </p:nvSpPr>
        <p:spPr>
          <a:xfrm>
            <a:off x="4997653" y="4285650"/>
            <a:ext cx="442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  <p:sp>
        <p:nvSpPr>
          <p:cNvPr id="1442" name="Shape 1442"/>
          <p:cNvSpPr txBox="1"/>
          <p:nvPr/>
        </p:nvSpPr>
        <p:spPr>
          <a:xfrm>
            <a:off x="72025" y="4109550"/>
            <a:ext cx="528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Nearest neighbor from training set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2507850" y="956050"/>
            <a:ext cx="4530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Generated samples (CIFAR-10)</a:t>
            </a:r>
          </a:p>
        </p:txBody>
      </p:sp>
      <p:cxnSp>
        <p:nvCxnSpPr>
          <p:cNvPr id="1444" name="Shape 1444"/>
          <p:cNvCxnSpPr/>
          <p:nvPr/>
        </p:nvCxnSpPr>
        <p:spPr>
          <a:xfrm flipH="1" rot="10800000">
            <a:off x="2941725" y="3880750"/>
            <a:ext cx="1049400" cy="33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5" name="Shape 1445"/>
          <p:cNvCxnSpPr/>
          <p:nvPr/>
        </p:nvCxnSpPr>
        <p:spPr>
          <a:xfrm flipH="1" rot="10800000">
            <a:off x="4443450" y="3829475"/>
            <a:ext cx="3178200" cy="43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446" name="Shape 1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424" y="1424724"/>
            <a:ext cx="3454305" cy="23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Shape 1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274" y="1434575"/>
            <a:ext cx="3404399" cy="230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Shape 1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Multiscale</a:t>
            </a:r>
          </a:p>
        </p:txBody>
      </p:sp>
      <p:sp>
        <p:nvSpPr>
          <p:cNvPr id="1453" name="Shape 1453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54" name="Shape 1454"/>
          <p:cNvSpPr txBox="1"/>
          <p:nvPr/>
        </p:nvSpPr>
        <p:spPr>
          <a:xfrm>
            <a:off x="-30202" y="4310428"/>
            <a:ext cx="755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Denton et al, “Deep generative image models using a Laplacian pyramid of adversarial networks”, NIPS 2015</a:t>
            </a:r>
          </a:p>
        </p:txBody>
      </p:sp>
      <p:pic>
        <p:nvPicPr>
          <p:cNvPr id="1455" name="Shape 1455"/>
          <p:cNvPicPr preferRelativeResize="0"/>
          <p:nvPr/>
        </p:nvPicPr>
        <p:blipFill rotWithShape="1">
          <a:blip r:embed="rId3">
            <a:alphaModFix/>
          </a:blip>
          <a:srcRect b="0" l="95595" r="941" t="0"/>
          <a:stretch/>
        </p:blipFill>
        <p:spPr>
          <a:xfrm>
            <a:off x="8730749" y="1593500"/>
            <a:ext cx="316676" cy="22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Shape 1456"/>
          <p:cNvSpPr txBox="1"/>
          <p:nvPr/>
        </p:nvSpPr>
        <p:spPr>
          <a:xfrm>
            <a:off x="7830250" y="3811950"/>
            <a:ext cx="1260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low-res</a:t>
            </a:r>
          </a:p>
        </p:txBody>
      </p:sp>
      <p:cxnSp>
        <p:nvCxnSpPr>
          <p:cNvPr id="1457" name="Shape 1457"/>
          <p:cNvCxnSpPr>
            <a:stCxn id="1456" idx="0"/>
          </p:cNvCxnSpPr>
          <p:nvPr/>
        </p:nvCxnSpPr>
        <p:spPr>
          <a:xfrm flipH="1" rot="10800000">
            <a:off x="8460550" y="3346050"/>
            <a:ext cx="373200" cy="4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58" name="Shape 1458"/>
          <p:cNvSpPr/>
          <p:nvPr/>
        </p:nvSpPr>
        <p:spPr>
          <a:xfrm>
            <a:off x="7343825" y="2372146"/>
            <a:ext cx="1260600" cy="74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Multiscale</a:t>
            </a:r>
          </a:p>
        </p:txBody>
      </p:sp>
      <p:sp>
        <p:nvSpPr>
          <p:cNvPr id="1464" name="Shape 1464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65" name="Shape 1465"/>
          <p:cNvSpPr txBox="1"/>
          <p:nvPr/>
        </p:nvSpPr>
        <p:spPr>
          <a:xfrm>
            <a:off x="-30202" y="4310428"/>
            <a:ext cx="755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Denton et al, “Deep generative image models using a Laplacian pyramid of adversarial networks”, NIPS 2015</a:t>
            </a:r>
          </a:p>
        </p:txBody>
      </p:sp>
      <p:pic>
        <p:nvPicPr>
          <p:cNvPr id="1466" name="Shape 1466"/>
          <p:cNvPicPr preferRelativeResize="0"/>
          <p:nvPr/>
        </p:nvPicPr>
        <p:blipFill rotWithShape="1">
          <a:blip r:embed="rId3">
            <a:alphaModFix/>
          </a:blip>
          <a:srcRect b="0" l="91095" r="941" t="0"/>
          <a:stretch/>
        </p:blipFill>
        <p:spPr>
          <a:xfrm>
            <a:off x="8319299" y="1593500"/>
            <a:ext cx="728124" cy="22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Shape 1467"/>
          <p:cNvSpPr txBox="1"/>
          <p:nvPr/>
        </p:nvSpPr>
        <p:spPr>
          <a:xfrm>
            <a:off x="7830250" y="3811950"/>
            <a:ext cx="1260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low-res</a:t>
            </a:r>
          </a:p>
        </p:txBody>
      </p:sp>
      <p:cxnSp>
        <p:nvCxnSpPr>
          <p:cNvPr id="1468" name="Shape 1468"/>
          <p:cNvCxnSpPr>
            <a:stCxn id="1467" idx="0"/>
          </p:cNvCxnSpPr>
          <p:nvPr/>
        </p:nvCxnSpPr>
        <p:spPr>
          <a:xfrm flipH="1" rot="10800000">
            <a:off x="8460550" y="3346050"/>
            <a:ext cx="373200" cy="4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69" name="Shape 1469"/>
          <p:cNvSpPr txBox="1"/>
          <p:nvPr/>
        </p:nvSpPr>
        <p:spPr>
          <a:xfrm>
            <a:off x="7786300" y="1186800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470" name="Shape 1470"/>
          <p:cNvCxnSpPr/>
          <p:nvPr/>
        </p:nvCxnSpPr>
        <p:spPr>
          <a:xfrm>
            <a:off x="8669025" y="1648900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71" name="Shape 1471"/>
          <p:cNvSpPr/>
          <p:nvPr/>
        </p:nvSpPr>
        <p:spPr>
          <a:xfrm>
            <a:off x="7343825" y="2372146"/>
            <a:ext cx="1260600" cy="74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Multiscale</a:t>
            </a:r>
          </a:p>
        </p:txBody>
      </p:sp>
      <p:sp>
        <p:nvSpPr>
          <p:cNvPr id="1477" name="Shape 1477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78" name="Shape 1478"/>
          <p:cNvSpPr txBox="1"/>
          <p:nvPr/>
        </p:nvSpPr>
        <p:spPr>
          <a:xfrm>
            <a:off x="-30202" y="4310428"/>
            <a:ext cx="755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Denton et al, “Deep generative image models using a Laplacian pyramid of adversarial networks”, NIPS 2015</a:t>
            </a:r>
          </a:p>
        </p:txBody>
      </p:sp>
      <p:pic>
        <p:nvPicPr>
          <p:cNvPr id="1479" name="Shape 1479"/>
          <p:cNvPicPr preferRelativeResize="0"/>
          <p:nvPr/>
        </p:nvPicPr>
        <p:blipFill rotWithShape="1">
          <a:blip r:embed="rId3">
            <a:alphaModFix/>
          </a:blip>
          <a:srcRect b="0" l="77259" r="941" t="0"/>
          <a:stretch/>
        </p:blipFill>
        <p:spPr>
          <a:xfrm>
            <a:off x="7054174" y="1593500"/>
            <a:ext cx="1993248" cy="22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Shape 1480"/>
          <p:cNvSpPr txBox="1"/>
          <p:nvPr/>
        </p:nvSpPr>
        <p:spPr>
          <a:xfrm>
            <a:off x="7830250" y="3811950"/>
            <a:ext cx="1260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low-res</a:t>
            </a:r>
          </a:p>
        </p:txBody>
      </p:sp>
      <p:cxnSp>
        <p:nvCxnSpPr>
          <p:cNvPr id="1481" name="Shape 1481"/>
          <p:cNvCxnSpPr>
            <a:stCxn id="1480" idx="0"/>
          </p:cNvCxnSpPr>
          <p:nvPr/>
        </p:nvCxnSpPr>
        <p:spPr>
          <a:xfrm flipH="1" rot="10800000">
            <a:off x="8460550" y="3346050"/>
            <a:ext cx="373200" cy="4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82" name="Shape 1482"/>
          <p:cNvSpPr txBox="1"/>
          <p:nvPr/>
        </p:nvSpPr>
        <p:spPr>
          <a:xfrm>
            <a:off x="7786300" y="1186800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483" name="Shape 1483"/>
          <p:cNvCxnSpPr/>
          <p:nvPr/>
        </p:nvCxnSpPr>
        <p:spPr>
          <a:xfrm>
            <a:off x="8669025" y="1648900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84" name="Shape 1484"/>
          <p:cNvSpPr txBox="1"/>
          <p:nvPr/>
        </p:nvSpPr>
        <p:spPr>
          <a:xfrm>
            <a:off x="6355325" y="3598750"/>
            <a:ext cx="144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delta, add</a:t>
            </a:r>
          </a:p>
        </p:txBody>
      </p:sp>
      <p:cxnSp>
        <p:nvCxnSpPr>
          <p:cNvPr id="1485" name="Shape 1485"/>
          <p:cNvCxnSpPr/>
          <p:nvPr/>
        </p:nvCxnSpPr>
        <p:spPr>
          <a:xfrm flipH="1" rot="10800000">
            <a:off x="7244950" y="3037450"/>
            <a:ext cx="488100" cy="64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86" name="Shape 1486"/>
          <p:cNvSpPr/>
          <p:nvPr/>
        </p:nvSpPr>
        <p:spPr>
          <a:xfrm>
            <a:off x="5743625" y="2489489"/>
            <a:ext cx="1260600" cy="74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Multiscale</a:t>
            </a:r>
          </a:p>
        </p:txBody>
      </p:sp>
      <p:sp>
        <p:nvSpPr>
          <p:cNvPr id="1492" name="Shape 149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93" name="Shape 1493"/>
          <p:cNvSpPr txBox="1"/>
          <p:nvPr/>
        </p:nvSpPr>
        <p:spPr>
          <a:xfrm>
            <a:off x="-30202" y="4310428"/>
            <a:ext cx="755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Denton et al, “Deep generative image models using a Laplacian pyramid of adversarial networks”, NIPS 2015</a:t>
            </a:r>
          </a:p>
        </p:txBody>
      </p:sp>
      <p:pic>
        <p:nvPicPr>
          <p:cNvPr id="1494" name="Shape 1494"/>
          <p:cNvPicPr preferRelativeResize="0"/>
          <p:nvPr/>
        </p:nvPicPr>
        <p:blipFill rotWithShape="1">
          <a:blip r:embed="rId3">
            <a:alphaModFix/>
          </a:blip>
          <a:srcRect b="0" l="67360" r="941" t="0"/>
          <a:stretch/>
        </p:blipFill>
        <p:spPr>
          <a:xfrm>
            <a:off x="6149024" y="1593500"/>
            <a:ext cx="2898399" cy="22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Shape 1495"/>
          <p:cNvSpPr txBox="1"/>
          <p:nvPr/>
        </p:nvSpPr>
        <p:spPr>
          <a:xfrm>
            <a:off x="7830250" y="3811950"/>
            <a:ext cx="1260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low-res</a:t>
            </a:r>
          </a:p>
        </p:txBody>
      </p:sp>
      <p:cxnSp>
        <p:nvCxnSpPr>
          <p:cNvPr id="1496" name="Shape 1496"/>
          <p:cNvCxnSpPr>
            <a:stCxn id="1495" idx="0"/>
          </p:cNvCxnSpPr>
          <p:nvPr/>
        </p:nvCxnSpPr>
        <p:spPr>
          <a:xfrm flipH="1" rot="10800000">
            <a:off x="8460550" y="3346050"/>
            <a:ext cx="373200" cy="4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7" name="Shape 1497"/>
          <p:cNvSpPr txBox="1"/>
          <p:nvPr/>
        </p:nvSpPr>
        <p:spPr>
          <a:xfrm>
            <a:off x="7786300" y="1186800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498" name="Shape 1498"/>
          <p:cNvCxnSpPr/>
          <p:nvPr/>
        </p:nvCxnSpPr>
        <p:spPr>
          <a:xfrm>
            <a:off x="8669025" y="1648900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9" name="Shape 1499"/>
          <p:cNvSpPr txBox="1"/>
          <p:nvPr/>
        </p:nvSpPr>
        <p:spPr>
          <a:xfrm>
            <a:off x="6355325" y="3598750"/>
            <a:ext cx="144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delta, add</a:t>
            </a:r>
          </a:p>
        </p:txBody>
      </p:sp>
      <p:cxnSp>
        <p:nvCxnSpPr>
          <p:cNvPr id="1500" name="Shape 1500"/>
          <p:cNvCxnSpPr/>
          <p:nvPr/>
        </p:nvCxnSpPr>
        <p:spPr>
          <a:xfrm flipH="1" rot="10800000">
            <a:off x="7244950" y="3037450"/>
            <a:ext cx="488100" cy="64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01" name="Shape 1501"/>
          <p:cNvSpPr txBox="1"/>
          <p:nvPr/>
        </p:nvSpPr>
        <p:spPr>
          <a:xfrm>
            <a:off x="5881300" y="1186800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502" name="Shape 1502"/>
          <p:cNvCxnSpPr/>
          <p:nvPr/>
        </p:nvCxnSpPr>
        <p:spPr>
          <a:xfrm>
            <a:off x="6764025" y="1648900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03" name="Shape 1503"/>
          <p:cNvSpPr/>
          <p:nvPr/>
        </p:nvSpPr>
        <p:spPr>
          <a:xfrm>
            <a:off x="5743625" y="2489489"/>
            <a:ext cx="1260600" cy="74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6" name="Shape 12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[Krizhevsky et al. 2012]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First layer </a:t>
            </a:r>
            <a:r>
              <a:rPr lang="en" sz="180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Output volume </a:t>
            </a:r>
            <a:r>
              <a:rPr b="1" lang="en" sz="1800"/>
              <a:t>[55x55x96]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Q: What if the input is now a small chunk of video? E.g. [227x227x3x15] ?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Multiscale</a:t>
            </a:r>
          </a:p>
        </p:txBody>
      </p:sp>
      <p:sp>
        <p:nvSpPr>
          <p:cNvPr id="1509" name="Shape 1509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10" name="Shape 1510"/>
          <p:cNvSpPr txBox="1"/>
          <p:nvPr/>
        </p:nvSpPr>
        <p:spPr>
          <a:xfrm>
            <a:off x="-30202" y="4310428"/>
            <a:ext cx="755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Denton et al, “Deep generative image models using a Laplacian pyramid of adversarial networks”, NIPS 2015</a:t>
            </a:r>
          </a:p>
        </p:txBody>
      </p:sp>
      <p:pic>
        <p:nvPicPr>
          <p:cNvPr id="1511" name="Shape 1511"/>
          <p:cNvPicPr preferRelativeResize="0"/>
          <p:nvPr/>
        </p:nvPicPr>
        <p:blipFill rotWithShape="1">
          <a:blip r:embed="rId3">
            <a:alphaModFix/>
          </a:blip>
          <a:srcRect b="0" l="48014" r="939" t="0"/>
          <a:stretch/>
        </p:blipFill>
        <p:spPr>
          <a:xfrm>
            <a:off x="4379874" y="1593500"/>
            <a:ext cx="4667550" cy="22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Shape 1512"/>
          <p:cNvSpPr txBox="1"/>
          <p:nvPr/>
        </p:nvSpPr>
        <p:spPr>
          <a:xfrm>
            <a:off x="7830250" y="3811950"/>
            <a:ext cx="1260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low-res</a:t>
            </a:r>
          </a:p>
        </p:txBody>
      </p:sp>
      <p:cxnSp>
        <p:nvCxnSpPr>
          <p:cNvPr id="1513" name="Shape 1513"/>
          <p:cNvCxnSpPr>
            <a:stCxn id="1512" idx="0"/>
          </p:cNvCxnSpPr>
          <p:nvPr/>
        </p:nvCxnSpPr>
        <p:spPr>
          <a:xfrm flipH="1" rot="10800000">
            <a:off x="8460550" y="3346050"/>
            <a:ext cx="373200" cy="4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14" name="Shape 1514"/>
          <p:cNvSpPr txBox="1"/>
          <p:nvPr/>
        </p:nvSpPr>
        <p:spPr>
          <a:xfrm>
            <a:off x="7786300" y="1186800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515" name="Shape 1515"/>
          <p:cNvCxnSpPr/>
          <p:nvPr/>
        </p:nvCxnSpPr>
        <p:spPr>
          <a:xfrm>
            <a:off x="8669025" y="1648900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16" name="Shape 1516"/>
          <p:cNvSpPr txBox="1"/>
          <p:nvPr/>
        </p:nvSpPr>
        <p:spPr>
          <a:xfrm>
            <a:off x="6355325" y="3598750"/>
            <a:ext cx="144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delta, add</a:t>
            </a:r>
          </a:p>
        </p:txBody>
      </p:sp>
      <p:cxnSp>
        <p:nvCxnSpPr>
          <p:cNvPr id="1517" name="Shape 1517"/>
          <p:cNvCxnSpPr/>
          <p:nvPr/>
        </p:nvCxnSpPr>
        <p:spPr>
          <a:xfrm flipH="1" rot="10800000">
            <a:off x="7244950" y="3037450"/>
            <a:ext cx="488100" cy="64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18" name="Shape 1518"/>
          <p:cNvSpPr txBox="1"/>
          <p:nvPr/>
        </p:nvSpPr>
        <p:spPr>
          <a:xfrm>
            <a:off x="5881300" y="1186800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519" name="Shape 1519"/>
          <p:cNvCxnSpPr/>
          <p:nvPr/>
        </p:nvCxnSpPr>
        <p:spPr>
          <a:xfrm>
            <a:off x="6764025" y="1648900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20" name="Shape 1520"/>
          <p:cNvSpPr txBox="1"/>
          <p:nvPr/>
        </p:nvSpPr>
        <p:spPr>
          <a:xfrm>
            <a:off x="4450325" y="3674950"/>
            <a:ext cx="144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delta, add</a:t>
            </a:r>
          </a:p>
        </p:txBody>
      </p:sp>
      <p:cxnSp>
        <p:nvCxnSpPr>
          <p:cNvPr id="1521" name="Shape 1521"/>
          <p:cNvCxnSpPr/>
          <p:nvPr/>
        </p:nvCxnSpPr>
        <p:spPr>
          <a:xfrm flipH="1" rot="10800000">
            <a:off x="5339950" y="3113650"/>
            <a:ext cx="488100" cy="64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22" name="Shape 1522"/>
          <p:cNvCxnSpPr/>
          <p:nvPr/>
        </p:nvCxnSpPr>
        <p:spPr>
          <a:xfrm rot="10800000">
            <a:off x="3145725" y="3407600"/>
            <a:ext cx="267300" cy="41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23" name="Shape 1523"/>
          <p:cNvSpPr/>
          <p:nvPr/>
        </p:nvSpPr>
        <p:spPr>
          <a:xfrm>
            <a:off x="2873925" y="2729050"/>
            <a:ext cx="1260600" cy="115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Multiscale</a:t>
            </a:r>
          </a:p>
        </p:txBody>
      </p:sp>
      <p:sp>
        <p:nvSpPr>
          <p:cNvPr id="1529" name="Shape 1529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30" name="Shape 1530"/>
          <p:cNvSpPr txBox="1"/>
          <p:nvPr/>
        </p:nvSpPr>
        <p:spPr>
          <a:xfrm>
            <a:off x="-30202" y="4310428"/>
            <a:ext cx="755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Denton et al, “Deep generative image models using a Laplacian pyramid of adversarial networks”, NIPS 2015</a:t>
            </a:r>
          </a:p>
        </p:txBody>
      </p:sp>
      <p:pic>
        <p:nvPicPr>
          <p:cNvPr id="1531" name="Shape 1531"/>
          <p:cNvPicPr preferRelativeResize="0"/>
          <p:nvPr/>
        </p:nvPicPr>
        <p:blipFill rotWithShape="1">
          <a:blip r:embed="rId3">
            <a:alphaModFix/>
          </a:blip>
          <a:srcRect b="0" l="32262" r="941" t="0"/>
          <a:stretch/>
        </p:blipFill>
        <p:spPr>
          <a:xfrm>
            <a:off x="2939874" y="1593500"/>
            <a:ext cx="6107551" cy="22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Shape 1532"/>
          <p:cNvSpPr txBox="1"/>
          <p:nvPr/>
        </p:nvSpPr>
        <p:spPr>
          <a:xfrm>
            <a:off x="7830250" y="3811950"/>
            <a:ext cx="1260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low-res</a:t>
            </a:r>
          </a:p>
        </p:txBody>
      </p:sp>
      <p:cxnSp>
        <p:nvCxnSpPr>
          <p:cNvPr id="1533" name="Shape 1533"/>
          <p:cNvCxnSpPr>
            <a:stCxn id="1532" idx="0"/>
          </p:cNvCxnSpPr>
          <p:nvPr/>
        </p:nvCxnSpPr>
        <p:spPr>
          <a:xfrm flipH="1" rot="10800000">
            <a:off x="8460550" y="3346050"/>
            <a:ext cx="373200" cy="4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4" name="Shape 1534"/>
          <p:cNvSpPr txBox="1"/>
          <p:nvPr/>
        </p:nvSpPr>
        <p:spPr>
          <a:xfrm>
            <a:off x="7786300" y="1186800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535" name="Shape 1535"/>
          <p:cNvCxnSpPr/>
          <p:nvPr/>
        </p:nvCxnSpPr>
        <p:spPr>
          <a:xfrm>
            <a:off x="8669025" y="1648900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6" name="Shape 1536"/>
          <p:cNvSpPr txBox="1"/>
          <p:nvPr/>
        </p:nvSpPr>
        <p:spPr>
          <a:xfrm>
            <a:off x="6355325" y="3598750"/>
            <a:ext cx="144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delta, add</a:t>
            </a:r>
          </a:p>
        </p:txBody>
      </p:sp>
      <p:cxnSp>
        <p:nvCxnSpPr>
          <p:cNvPr id="1537" name="Shape 1537"/>
          <p:cNvCxnSpPr/>
          <p:nvPr/>
        </p:nvCxnSpPr>
        <p:spPr>
          <a:xfrm flipH="1" rot="10800000">
            <a:off x="7244950" y="3037450"/>
            <a:ext cx="488100" cy="64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8" name="Shape 1538"/>
          <p:cNvSpPr txBox="1"/>
          <p:nvPr/>
        </p:nvSpPr>
        <p:spPr>
          <a:xfrm>
            <a:off x="5881300" y="1186800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539" name="Shape 1539"/>
          <p:cNvCxnSpPr/>
          <p:nvPr/>
        </p:nvCxnSpPr>
        <p:spPr>
          <a:xfrm>
            <a:off x="6764025" y="1648900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0" name="Shape 1540"/>
          <p:cNvSpPr txBox="1"/>
          <p:nvPr/>
        </p:nvSpPr>
        <p:spPr>
          <a:xfrm>
            <a:off x="4450325" y="3674950"/>
            <a:ext cx="144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delta, add</a:t>
            </a:r>
          </a:p>
        </p:txBody>
      </p:sp>
      <p:cxnSp>
        <p:nvCxnSpPr>
          <p:cNvPr id="1541" name="Shape 1541"/>
          <p:cNvCxnSpPr/>
          <p:nvPr/>
        </p:nvCxnSpPr>
        <p:spPr>
          <a:xfrm flipH="1" rot="10800000">
            <a:off x="5339950" y="3113650"/>
            <a:ext cx="488100" cy="64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2" name="Shape 1542"/>
          <p:cNvSpPr txBox="1"/>
          <p:nvPr/>
        </p:nvSpPr>
        <p:spPr>
          <a:xfrm>
            <a:off x="3214300" y="1063375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543" name="Shape 1543"/>
          <p:cNvCxnSpPr/>
          <p:nvPr/>
        </p:nvCxnSpPr>
        <p:spPr>
          <a:xfrm>
            <a:off x="4097025" y="1525475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4" name="Shape 1544"/>
          <p:cNvCxnSpPr/>
          <p:nvPr/>
        </p:nvCxnSpPr>
        <p:spPr>
          <a:xfrm rot="10800000">
            <a:off x="3145725" y="3407600"/>
            <a:ext cx="267300" cy="41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5" name="Shape 1545"/>
          <p:cNvSpPr/>
          <p:nvPr/>
        </p:nvSpPr>
        <p:spPr>
          <a:xfrm>
            <a:off x="2873925" y="2729050"/>
            <a:ext cx="1260600" cy="115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Multiscale</a:t>
            </a:r>
          </a:p>
        </p:txBody>
      </p:sp>
      <p:sp>
        <p:nvSpPr>
          <p:cNvPr id="1551" name="Shape 1551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52" name="Shape 1552"/>
          <p:cNvSpPr txBox="1"/>
          <p:nvPr/>
        </p:nvSpPr>
        <p:spPr>
          <a:xfrm>
            <a:off x="-30202" y="4310428"/>
            <a:ext cx="755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Denton et al, “Deep generative image models using a Laplacian pyramid of adversarial networks”, NIPS 2015</a:t>
            </a:r>
          </a:p>
        </p:txBody>
      </p:sp>
      <p:pic>
        <p:nvPicPr>
          <p:cNvPr id="1553" name="Shape 1553"/>
          <p:cNvPicPr preferRelativeResize="0"/>
          <p:nvPr/>
        </p:nvPicPr>
        <p:blipFill rotWithShape="1">
          <a:blip r:embed="rId3">
            <a:alphaModFix/>
          </a:blip>
          <a:srcRect b="0" l="990" r="941" t="0"/>
          <a:stretch/>
        </p:blipFill>
        <p:spPr>
          <a:xfrm>
            <a:off x="80439" y="1593510"/>
            <a:ext cx="8966973" cy="22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Shape 1554"/>
          <p:cNvSpPr txBox="1"/>
          <p:nvPr/>
        </p:nvSpPr>
        <p:spPr>
          <a:xfrm>
            <a:off x="7830250" y="3811950"/>
            <a:ext cx="1260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low-res</a:t>
            </a:r>
          </a:p>
        </p:txBody>
      </p:sp>
      <p:cxnSp>
        <p:nvCxnSpPr>
          <p:cNvPr id="1555" name="Shape 1555"/>
          <p:cNvCxnSpPr>
            <a:stCxn id="1554" idx="0"/>
          </p:cNvCxnSpPr>
          <p:nvPr/>
        </p:nvCxnSpPr>
        <p:spPr>
          <a:xfrm flipH="1" rot="10800000">
            <a:off x="8460550" y="3346050"/>
            <a:ext cx="373200" cy="4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56" name="Shape 1556"/>
          <p:cNvSpPr txBox="1"/>
          <p:nvPr/>
        </p:nvSpPr>
        <p:spPr>
          <a:xfrm>
            <a:off x="7786300" y="1186800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557" name="Shape 1557"/>
          <p:cNvCxnSpPr/>
          <p:nvPr/>
        </p:nvCxnSpPr>
        <p:spPr>
          <a:xfrm>
            <a:off x="8669025" y="1648900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58" name="Shape 1558"/>
          <p:cNvSpPr txBox="1"/>
          <p:nvPr/>
        </p:nvSpPr>
        <p:spPr>
          <a:xfrm>
            <a:off x="6355325" y="3598750"/>
            <a:ext cx="144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delta, add</a:t>
            </a:r>
          </a:p>
        </p:txBody>
      </p:sp>
      <p:cxnSp>
        <p:nvCxnSpPr>
          <p:cNvPr id="1559" name="Shape 1559"/>
          <p:cNvCxnSpPr/>
          <p:nvPr/>
        </p:nvCxnSpPr>
        <p:spPr>
          <a:xfrm flipH="1" rot="10800000">
            <a:off x="7244950" y="3037450"/>
            <a:ext cx="488100" cy="64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0" name="Shape 1560"/>
          <p:cNvSpPr txBox="1"/>
          <p:nvPr/>
        </p:nvSpPr>
        <p:spPr>
          <a:xfrm>
            <a:off x="5881300" y="1186800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561" name="Shape 1561"/>
          <p:cNvCxnSpPr/>
          <p:nvPr/>
        </p:nvCxnSpPr>
        <p:spPr>
          <a:xfrm>
            <a:off x="6764025" y="1648900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2" name="Shape 1562"/>
          <p:cNvSpPr txBox="1"/>
          <p:nvPr/>
        </p:nvSpPr>
        <p:spPr>
          <a:xfrm>
            <a:off x="4450325" y="3674950"/>
            <a:ext cx="144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delta, add</a:t>
            </a:r>
          </a:p>
        </p:txBody>
      </p:sp>
      <p:cxnSp>
        <p:nvCxnSpPr>
          <p:cNvPr id="1563" name="Shape 1563"/>
          <p:cNvCxnSpPr/>
          <p:nvPr/>
        </p:nvCxnSpPr>
        <p:spPr>
          <a:xfrm flipH="1" rot="10800000">
            <a:off x="5339950" y="3113650"/>
            <a:ext cx="488100" cy="64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4" name="Shape 1564"/>
          <p:cNvSpPr txBox="1"/>
          <p:nvPr/>
        </p:nvSpPr>
        <p:spPr>
          <a:xfrm>
            <a:off x="3214300" y="1063375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Upsample</a:t>
            </a:r>
          </a:p>
        </p:txBody>
      </p:sp>
      <p:cxnSp>
        <p:nvCxnSpPr>
          <p:cNvPr id="1565" name="Shape 1565"/>
          <p:cNvCxnSpPr/>
          <p:nvPr/>
        </p:nvCxnSpPr>
        <p:spPr>
          <a:xfrm>
            <a:off x="4097025" y="1525475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6" name="Shape 1566"/>
          <p:cNvSpPr txBox="1"/>
          <p:nvPr/>
        </p:nvSpPr>
        <p:spPr>
          <a:xfrm>
            <a:off x="2894500" y="3730052"/>
            <a:ext cx="15309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Generate delta, add</a:t>
            </a:r>
          </a:p>
        </p:txBody>
      </p:sp>
      <p:cxnSp>
        <p:nvCxnSpPr>
          <p:cNvPr id="1567" name="Shape 1567"/>
          <p:cNvCxnSpPr/>
          <p:nvPr/>
        </p:nvCxnSpPr>
        <p:spPr>
          <a:xfrm rot="10800000">
            <a:off x="3145725" y="3407600"/>
            <a:ext cx="267300" cy="41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8" name="Shape 1568"/>
          <p:cNvSpPr txBox="1"/>
          <p:nvPr/>
        </p:nvSpPr>
        <p:spPr>
          <a:xfrm>
            <a:off x="1080700" y="1063375"/>
            <a:ext cx="134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Done!</a:t>
            </a:r>
          </a:p>
        </p:txBody>
      </p:sp>
      <p:cxnSp>
        <p:nvCxnSpPr>
          <p:cNvPr id="1569" name="Shape 1569"/>
          <p:cNvCxnSpPr/>
          <p:nvPr/>
        </p:nvCxnSpPr>
        <p:spPr>
          <a:xfrm>
            <a:off x="1506225" y="1525475"/>
            <a:ext cx="720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Generative Adversarial Nets: Multiscale</a:t>
            </a:r>
          </a:p>
        </p:txBody>
      </p:sp>
      <p:sp>
        <p:nvSpPr>
          <p:cNvPr id="1575" name="Shape 1575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76" name="Shape 1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49" y="961293"/>
            <a:ext cx="8738226" cy="3323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Shape 1577"/>
          <p:cNvSpPr txBox="1"/>
          <p:nvPr/>
        </p:nvSpPr>
        <p:spPr>
          <a:xfrm>
            <a:off x="5976000" y="3595925"/>
            <a:ext cx="2952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Discriminators work at every scale!</a:t>
            </a:r>
          </a:p>
        </p:txBody>
      </p:sp>
      <p:sp>
        <p:nvSpPr>
          <p:cNvPr id="1578" name="Shape 1578"/>
          <p:cNvSpPr txBox="1"/>
          <p:nvPr/>
        </p:nvSpPr>
        <p:spPr>
          <a:xfrm>
            <a:off x="-30199" y="4310425"/>
            <a:ext cx="20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Denton et al, NIPS 2015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Generative Adversarial Nets: Multiscale</a:t>
            </a:r>
          </a:p>
        </p:txBody>
      </p:sp>
      <p:sp>
        <p:nvSpPr>
          <p:cNvPr id="1584" name="Shape 1584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85" name="Shape 1585"/>
          <p:cNvPicPr preferRelativeResize="0"/>
          <p:nvPr/>
        </p:nvPicPr>
        <p:blipFill rotWithShape="1">
          <a:blip r:embed="rId3">
            <a:alphaModFix/>
          </a:blip>
          <a:srcRect b="0" l="0" r="0" t="33404"/>
          <a:stretch/>
        </p:blipFill>
        <p:spPr>
          <a:xfrm>
            <a:off x="41142" y="1035925"/>
            <a:ext cx="9072025" cy="30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Shape 1586"/>
          <p:cNvSpPr txBox="1"/>
          <p:nvPr/>
        </p:nvSpPr>
        <p:spPr>
          <a:xfrm>
            <a:off x="2244112" y="4040450"/>
            <a:ext cx="626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Train separate model per-class on CIFAR-10</a:t>
            </a:r>
          </a:p>
        </p:txBody>
      </p:sp>
      <p:sp>
        <p:nvSpPr>
          <p:cNvPr id="1587" name="Shape 1587"/>
          <p:cNvSpPr txBox="1"/>
          <p:nvPr/>
        </p:nvSpPr>
        <p:spPr>
          <a:xfrm>
            <a:off x="-30199" y="4310425"/>
            <a:ext cx="20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Denton et al, NIPS 2015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Shape 1592"/>
          <p:cNvSpPr txBox="1"/>
          <p:nvPr>
            <p:ph type="title"/>
          </p:nvPr>
        </p:nvSpPr>
        <p:spPr>
          <a:xfrm>
            <a:off x="457200" y="205975"/>
            <a:ext cx="84708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Generative Adversarial Nets: Simplifying</a:t>
            </a:r>
          </a:p>
        </p:txBody>
      </p:sp>
      <p:sp>
        <p:nvSpPr>
          <p:cNvPr id="1593" name="Shape 1593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94" name="Shape 1594"/>
          <p:cNvSpPr txBox="1"/>
          <p:nvPr/>
        </p:nvSpPr>
        <p:spPr>
          <a:xfrm>
            <a:off x="93224" y="4272750"/>
            <a:ext cx="887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Radford et al, “Unsupervised Representation Learning with Deep Convolutional Generative Adversarial Networks”, ICLR 2016</a:t>
            </a:r>
          </a:p>
        </p:txBody>
      </p:sp>
      <p:pic>
        <p:nvPicPr>
          <p:cNvPr id="1595" name="Shape 1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00" y="1947816"/>
            <a:ext cx="8537001" cy="22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Shape 1596"/>
          <p:cNvSpPr txBox="1"/>
          <p:nvPr/>
        </p:nvSpPr>
        <p:spPr>
          <a:xfrm>
            <a:off x="504025" y="1103775"/>
            <a:ext cx="85371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Generator is an upsampling network with fractionally-strided convolutions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Discriminator is a convolutional network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 txBox="1"/>
          <p:nvPr>
            <p:ph type="title"/>
          </p:nvPr>
        </p:nvSpPr>
        <p:spPr>
          <a:xfrm>
            <a:off x="457200" y="205975"/>
            <a:ext cx="84708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Simplifying</a:t>
            </a:r>
          </a:p>
        </p:txBody>
      </p:sp>
      <p:sp>
        <p:nvSpPr>
          <p:cNvPr id="1602" name="Shape 160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03" name="Shape 1603"/>
          <p:cNvSpPr txBox="1"/>
          <p:nvPr/>
        </p:nvSpPr>
        <p:spPr>
          <a:xfrm>
            <a:off x="93224" y="4272750"/>
            <a:ext cx="887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Radford et al, “Unsupervised Representation Learning with Deep Convolutional Generative Adversarial Networks”, ICLR 2016</a:t>
            </a:r>
          </a:p>
        </p:txBody>
      </p:sp>
      <p:pic>
        <p:nvPicPr>
          <p:cNvPr id="1604" name="Shape 1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5" y="949487"/>
            <a:ext cx="7907750" cy="324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Shape 1605"/>
          <p:cNvSpPr txBox="1"/>
          <p:nvPr/>
        </p:nvSpPr>
        <p:spPr>
          <a:xfrm>
            <a:off x="2458275" y="3652800"/>
            <a:ext cx="18513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Generator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/>
          <p:nvPr>
            <p:ph type="title"/>
          </p:nvPr>
        </p:nvSpPr>
        <p:spPr>
          <a:xfrm>
            <a:off x="457200" y="205975"/>
            <a:ext cx="84708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Simplifying</a:t>
            </a:r>
          </a:p>
        </p:txBody>
      </p:sp>
      <p:sp>
        <p:nvSpPr>
          <p:cNvPr id="1611" name="Shape 1611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12" name="Shape 1612"/>
          <p:cNvSpPr txBox="1"/>
          <p:nvPr/>
        </p:nvSpPr>
        <p:spPr>
          <a:xfrm>
            <a:off x="17024" y="4120350"/>
            <a:ext cx="111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Radford et al,</a:t>
            </a:r>
            <a:br>
              <a:rPr lang="en" sz="1200"/>
            </a:br>
            <a:r>
              <a:rPr lang="en" sz="1200"/>
              <a:t> ICLR 2016</a:t>
            </a:r>
          </a:p>
        </p:txBody>
      </p:sp>
      <p:pic>
        <p:nvPicPr>
          <p:cNvPr id="1613" name="Shape 1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750" y="910974"/>
            <a:ext cx="7359249" cy="36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Shape 1614"/>
          <p:cNvSpPr txBox="1"/>
          <p:nvPr/>
        </p:nvSpPr>
        <p:spPr>
          <a:xfrm>
            <a:off x="102925" y="1825375"/>
            <a:ext cx="15528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Samples from the model look amazing!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 txBox="1"/>
          <p:nvPr>
            <p:ph type="title"/>
          </p:nvPr>
        </p:nvSpPr>
        <p:spPr>
          <a:xfrm>
            <a:off x="457200" y="205975"/>
            <a:ext cx="84708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Simplifying</a:t>
            </a:r>
          </a:p>
        </p:txBody>
      </p:sp>
      <p:sp>
        <p:nvSpPr>
          <p:cNvPr id="1620" name="Shape 1620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21" name="Shape 1621"/>
          <p:cNvSpPr txBox="1"/>
          <p:nvPr/>
        </p:nvSpPr>
        <p:spPr>
          <a:xfrm>
            <a:off x="17024" y="4120350"/>
            <a:ext cx="111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Radford et al,</a:t>
            </a:r>
            <a:br>
              <a:rPr lang="en" sz="1200"/>
            </a:br>
            <a:r>
              <a:rPr lang="en" sz="1200"/>
              <a:t> ICLR 2016</a:t>
            </a:r>
          </a:p>
        </p:txBody>
      </p:sp>
      <p:sp>
        <p:nvSpPr>
          <p:cNvPr id="1622" name="Shape 1622"/>
          <p:cNvSpPr txBox="1"/>
          <p:nvPr/>
        </p:nvSpPr>
        <p:spPr>
          <a:xfrm>
            <a:off x="22825" y="1714125"/>
            <a:ext cx="1814100" cy="1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Interpolating between random </a:t>
            </a:r>
            <a:br>
              <a:rPr lang="en" sz="2000"/>
            </a:br>
            <a:r>
              <a:rPr lang="en" sz="2000"/>
              <a:t>points in latent space</a:t>
            </a:r>
          </a:p>
        </p:txBody>
      </p:sp>
      <p:pic>
        <p:nvPicPr>
          <p:cNvPr id="1623" name="Shape 1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825" y="874749"/>
            <a:ext cx="7339776" cy="37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Shape 1628"/>
          <p:cNvSpPr txBox="1"/>
          <p:nvPr>
            <p:ph type="title"/>
          </p:nvPr>
        </p:nvSpPr>
        <p:spPr>
          <a:xfrm>
            <a:off x="457200" y="205975"/>
            <a:ext cx="86868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Vector Math</a:t>
            </a:r>
          </a:p>
        </p:txBody>
      </p:sp>
      <p:sp>
        <p:nvSpPr>
          <p:cNvPr id="1629" name="Shape 1629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30" name="Shape 1630"/>
          <p:cNvPicPr preferRelativeResize="0"/>
          <p:nvPr/>
        </p:nvPicPr>
        <p:blipFill rotWithShape="1">
          <a:blip r:embed="rId3">
            <a:alphaModFix/>
          </a:blip>
          <a:srcRect b="37972" l="0" r="41907" t="0"/>
          <a:stretch/>
        </p:blipFill>
        <p:spPr>
          <a:xfrm>
            <a:off x="2075625" y="1381350"/>
            <a:ext cx="4106101" cy="22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Shape 1631"/>
          <p:cNvSpPr txBox="1"/>
          <p:nvPr/>
        </p:nvSpPr>
        <p:spPr>
          <a:xfrm>
            <a:off x="1160850" y="9728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Smiling woman</a:t>
            </a:r>
          </a:p>
        </p:txBody>
      </p:sp>
      <p:sp>
        <p:nvSpPr>
          <p:cNvPr id="1632" name="Shape 1632"/>
          <p:cNvSpPr txBox="1"/>
          <p:nvPr/>
        </p:nvSpPr>
        <p:spPr>
          <a:xfrm>
            <a:off x="3115050" y="9728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Neutral woman</a:t>
            </a:r>
          </a:p>
        </p:txBody>
      </p:sp>
      <p:sp>
        <p:nvSpPr>
          <p:cNvPr id="1633" name="Shape 1633"/>
          <p:cNvSpPr txBox="1"/>
          <p:nvPr/>
        </p:nvSpPr>
        <p:spPr>
          <a:xfrm>
            <a:off x="5118875" y="9728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Neutral man</a:t>
            </a:r>
          </a:p>
        </p:txBody>
      </p:sp>
      <p:sp>
        <p:nvSpPr>
          <p:cNvPr id="1634" name="Shape 1634"/>
          <p:cNvSpPr/>
          <p:nvPr/>
        </p:nvSpPr>
        <p:spPr>
          <a:xfrm>
            <a:off x="1649075" y="1453500"/>
            <a:ext cx="401100" cy="2038200"/>
          </a:xfrm>
          <a:prstGeom prst="leftBrace">
            <a:avLst>
              <a:gd fmla="val 71802" name="adj1"/>
              <a:gd fmla="val 4895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5" name="Shape 1635"/>
          <p:cNvSpPr txBox="1"/>
          <p:nvPr/>
        </p:nvSpPr>
        <p:spPr>
          <a:xfrm>
            <a:off x="387450" y="1886300"/>
            <a:ext cx="11838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Samples </a:t>
            </a:r>
            <a:br>
              <a:rPr lang="en" sz="2000"/>
            </a:br>
            <a:r>
              <a:rPr lang="en" sz="2000"/>
              <a:t>from the </a:t>
            </a:r>
            <a:br>
              <a:rPr lang="en" sz="2000"/>
            </a:br>
            <a:r>
              <a:rPr lang="en" sz="2000"/>
              <a:t>model</a:t>
            </a:r>
          </a:p>
        </p:txBody>
      </p:sp>
      <p:sp>
        <p:nvSpPr>
          <p:cNvPr id="1636" name="Shape 1636"/>
          <p:cNvSpPr txBox="1"/>
          <p:nvPr/>
        </p:nvSpPr>
        <p:spPr>
          <a:xfrm>
            <a:off x="7204975" y="888575"/>
            <a:ext cx="189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Radford et al, ICLR 2016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5" name="Shape 135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[Krizhevsky et al. 2012]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First layer </a:t>
            </a:r>
            <a:r>
              <a:rPr lang="en" sz="180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Output volume </a:t>
            </a:r>
            <a:r>
              <a:rPr b="1" lang="en" sz="1800"/>
              <a:t>[55x55x96]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FF"/>
                </a:solidFill>
              </a:rPr>
              <a:t>Q: What if the input is now a small chunk of video? E.g. [227x227x3x15] 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A: Extend the convolutional filters in time, perform spatio-temporal convolutions!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E.g. can have 11x11xT filters, where T = 2..15.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Shape 1641"/>
          <p:cNvSpPr txBox="1"/>
          <p:nvPr>
            <p:ph type="title"/>
          </p:nvPr>
        </p:nvSpPr>
        <p:spPr>
          <a:xfrm>
            <a:off x="457200" y="205975"/>
            <a:ext cx="86868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Vector Math</a:t>
            </a:r>
          </a:p>
        </p:txBody>
      </p:sp>
      <p:sp>
        <p:nvSpPr>
          <p:cNvPr id="1642" name="Shape 164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43" name="Shape 1643"/>
          <p:cNvPicPr preferRelativeResize="0"/>
          <p:nvPr/>
        </p:nvPicPr>
        <p:blipFill rotWithShape="1">
          <a:blip r:embed="rId3">
            <a:alphaModFix/>
          </a:blip>
          <a:srcRect b="12679" l="0" r="41907" t="0"/>
          <a:stretch/>
        </p:blipFill>
        <p:spPr>
          <a:xfrm>
            <a:off x="2075628" y="1381350"/>
            <a:ext cx="4106101" cy="31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Shape 1644"/>
          <p:cNvSpPr txBox="1"/>
          <p:nvPr/>
        </p:nvSpPr>
        <p:spPr>
          <a:xfrm>
            <a:off x="1160850" y="9728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Smiling woman</a:t>
            </a:r>
          </a:p>
        </p:txBody>
      </p:sp>
      <p:sp>
        <p:nvSpPr>
          <p:cNvPr id="1645" name="Shape 1645"/>
          <p:cNvSpPr txBox="1"/>
          <p:nvPr/>
        </p:nvSpPr>
        <p:spPr>
          <a:xfrm>
            <a:off x="3115050" y="9728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Neutral woman</a:t>
            </a:r>
          </a:p>
        </p:txBody>
      </p:sp>
      <p:sp>
        <p:nvSpPr>
          <p:cNvPr id="1646" name="Shape 1646"/>
          <p:cNvSpPr txBox="1"/>
          <p:nvPr/>
        </p:nvSpPr>
        <p:spPr>
          <a:xfrm>
            <a:off x="5118875" y="9728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Neutral man</a:t>
            </a:r>
          </a:p>
        </p:txBody>
      </p:sp>
      <p:sp>
        <p:nvSpPr>
          <p:cNvPr id="1647" name="Shape 1647"/>
          <p:cNvSpPr/>
          <p:nvPr/>
        </p:nvSpPr>
        <p:spPr>
          <a:xfrm>
            <a:off x="1649075" y="1453500"/>
            <a:ext cx="401100" cy="2038200"/>
          </a:xfrm>
          <a:prstGeom prst="leftBrace">
            <a:avLst>
              <a:gd fmla="val 71802" name="adj1"/>
              <a:gd fmla="val 4895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8" name="Shape 1648"/>
          <p:cNvSpPr txBox="1"/>
          <p:nvPr/>
        </p:nvSpPr>
        <p:spPr>
          <a:xfrm>
            <a:off x="387450" y="1886300"/>
            <a:ext cx="11838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Samples </a:t>
            </a:r>
            <a:br>
              <a:rPr lang="en" sz="2000"/>
            </a:br>
            <a:r>
              <a:rPr lang="en" sz="2000"/>
              <a:t>from the </a:t>
            </a:r>
            <a:br>
              <a:rPr lang="en" sz="2000"/>
            </a:br>
            <a:r>
              <a:rPr lang="en" sz="2000"/>
              <a:t>model</a:t>
            </a:r>
          </a:p>
        </p:txBody>
      </p:sp>
      <p:sp>
        <p:nvSpPr>
          <p:cNvPr id="1649" name="Shape 1649"/>
          <p:cNvSpPr txBox="1"/>
          <p:nvPr/>
        </p:nvSpPr>
        <p:spPr>
          <a:xfrm>
            <a:off x="271650" y="3491550"/>
            <a:ext cx="15000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Average Z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vectors, do arithmetic</a:t>
            </a:r>
          </a:p>
        </p:txBody>
      </p:sp>
      <p:sp>
        <p:nvSpPr>
          <p:cNvPr id="1650" name="Shape 1650"/>
          <p:cNvSpPr txBox="1"/>
          <p:nvPr/>
        </p:nvSpPr>
        <p:spPr>
          <a:xfrm>
            <a:off x="7204975" y="888575"/>
            <a:ext cx="189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Radford et al, ICLR 2016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 txBox="1"/>
          <p:nvPr>
            <p:ph type="title"/>
          </p:nvPr>
        </p:nvSpPr>
        <p:spPr>
          <a:xfrm>
            <a:off x="457200" y="205975"/>
            <a:ext cx="86868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Vector Math</a:t>
            </a:r>
          </a:p>
        </p:txBody>
      </p:sp>
      <p:sp>
        <p:nvSpPr>
          <p:cNvPr id="1656" name="Shape 1656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57" name="Shape 1657"/>
          <p:cNvPicPr preferRelativeResize="0"/>
          <p:nvPr/>
        </p:nvPicPr>
        <p:blipFill rotWithShape="1">
          <a:blip r:embed="rId3">
            <a:alphaModFix/>
          </a:blip>
          <a:srcRect b="12679" l="0" r="0" t="0"/>
          <a:stretch/>
        </p:blipFill>
        <p:spPr>
          <a:xfrm>
            <a:off x="2075633" y="1381350"/>
            <a:ext cx="7068366" cy="31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Shape 1658"/>
          <p:cNvSpPr txBox="1"/>
          <p:nvPr/>
        </p:nvSpPr>
        <p:spPr>
          <a:xfrm>
            <a:off x="1160850" y="9728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Smiling woman</a:t>
            </a:r>
          </a:p>
        </p:txBody>
      </p:sp>
      <p:sp>
        <p:nvSpPr>
          <p:cNvPr id="1659" name="Shape 1659"/>
          <p:cNvSpPr txBox="1"/>
          <p:nvPr/>
        </p:nvSpPr>
        <p:spPr>
          <a:xfrm>
            <a:off x="3115050" y="9728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Neutral woman</a:t>
            </a:r>
          </a:p>
        </p:txBody>
      </p:sp>
      <p:sp>
        <p:nvSpPr>
          <p:cNvPr id="1660" name="Shape 1660"/>
          <p:cNvSpPr txBox="1"/>
          <p:nvPr/>
        </p:nvSpPr>
        <p:spPr>
          <a:xfrm>
            <a:off x="5118875" y="9728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Neutral man</a:t>
            </a:r>
          </a:p>
        </p:txBody>
      </p:sp>
      <p:sp>
        <p:nvSpPr>
          <p:cNvPr id="1661" name="Shape 1661"/>
          <p:cNvSpPr txBox="1"/>
          <p:nvPr/>
        </p:nvSpPr>
        <p:spPr>
          <a:xfrm>
            <a:off x="7073075" y="175270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Smiling Man</a:t>
            </a:r>
          </a:p>
        </p:txBody>
      </p:sp>
      <p:sp>
        <p:nvSpPr>
          <p:cNvPr id="1662" name="Shape 1662"/>
          <p:cNvSpPr/>
          <p:nvPr/>
        </p:nvSpPr>
        <p:spPr>
          <a:xfrm>
            <a:off x="1649075" y="1453500"/>
            <a:ext cx="401100" cy="2038200"/>
          </a:xfrm>
          <a:prstGeom prst="leftBrace">
            <a:avLst>
              <a:gd fmla="val 71802" name="adj1"/>
              <a:gd fmla="val 4895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3" name="Shape 1663"/>
          <p:cNvSpPr txBox="1"/>
          <p:nvPr/>
        </p:nvSpPr>
        <p:spPr>
          <a:xfrm>
            <a:off x="387450" y="1886300"/>
            <a:ext cx="11838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Samples </a:t>
            </a:r>
            <a:br>
              <a:rPr lang="en" sz="2000"/>
            </a:br>
            <a:r>
              <a:rPr lang="en" sz="2000"/>
              <a:t>from the </a:t>
            </a:r>
            <a:br>
              <a:rPr lang="en" sz="2000"/>
            </a:br>
            <a:r>
              <a:rPr lang="en" sz="2000"/>
              <a:t>model</a:t>
            </a:r>
          </a:p>
        </p:txBody>
      </p:sp>
      <p:sp>
        <p:nvSpPr>
          <p:cNvPr id="1664" name="Shape 1664"/>
          <p:cNvSpPr txBox="1"/>
          <p:nvPr/>
        </p:nvSpPr>
        <p:spPr>
          <a:xfrm>
            <a:off x="271650" y="3491550"/>
            <a:ext cx="15000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Average Z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vectors, do arithmetic</a:t>
            </a:r>
          </a:p>
        </p:txBody>
      </p:sp>
      <p:sp>
        <p:nvSpPr>
          <p:cNvPr id="1665" name="Shape 1665"/>
          <p:cNvSpPr txBox="1"/>
          <p:nvPr/>
        </p:nvSpPr>
        <p:spPr>
          <a:xfrm>
            <a:off x="7204975" y="888575"/>
            <a:ext cx="189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Radford et al, ICLR 2016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 txBox="1"/>
          <p:nvPr>
            <p:ph type="title"/>
          </p:nvPr>
        </p:nvSpPr>
        <p:spPr>
          <a:xfrm>
            <a:off x="457200" y="205975"/>
            <a:ext cx="86430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Vector Math</a:t>
            </a:r>
          </a:p>
        </p:txBody>
      </p:sp>
      <p:sp>
        <p:nvSpPr>
          <p:cNvPr id="1671" name="Shape 1671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72" name="Shape 1672"/>
          <p:cNvPicPr preferRelativeResize="0"/>
          <p:nvPr/>
        </p:nvPicPr>
        <p:blipFill rotWithShape="1">
          <a:blip r:embed="rId3">
            <a:alphaModFix/>
          </a:blip>
          <a:srcRect b="12800" l="0" r="42768" t="0"/>
          <a:stretch/>
        </p:blipFill>
        <p:spPr>
          <a:xfrm>
            <a:off x="1487320" y="1333775"/>
            <a:ext cx="4097826" cy="32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Shape 1673"/>
          <p:cNvSpPr txBox="1"/>
          <p:nvPr/>
        </p:nvSpPr>
        <p:spPr>
          <a:xfrm>
            <a:off x="140500" y="4073125"/>
            <a:ext cx="114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Radford et al, </a:t>
            </a:r>
            <a:br>
              <a:rPr lang="en" sz="1200"/>
            </a:br>
            <a:r>
              <a:rPr lang="en" sz="1200"/>
              <a:t>ICLR 2016</a:t>
            </a:r>
          </a:p>
        </p:txBody>
      </p:sp>
      <p:sp>
        <p:nvSpPr>
          <p:cNvPr id="1674" name="Shape 1674"/>
          <p:cNvSpPr txBox="1"/>
          <p:nvPr/>
        </p:nvSpPr>
        <p:spPr>
          <a:xfrm>
            <a:off x="627450" y="8966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Glasses man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2466700" y="907025"/>
            <a:ext cx="21183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No glasses man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4541825" y="907025"/>
            <a:ext cx="2389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No glasses woman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 txBox="1"/>
          <p:nvPr>
            <p:ph type="title"/>
          </p:nvPr>
        </p:nvSpPr>
        <p:spPr>
          <a:xfrm>
            <a:off x="457200" y="205975"/>
            <a:ext cx="86139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Nets: Vector Math</a:t>
            </a:r>
          </a:p>
        </p:txBody>
      </p:sp>
      <p:sp>
        <p:nvSpPr>
          <p:cNvPr id="1682" name="Shape 168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83" name="Shape 1683"/>
          <p:cNvPicPr preferRelativeResize="0"/>
          <p:nvPr/>
        </p:nvPicPr>
        <p:blipFill rotWithShape="1">
          <a:blip r:embed="rId3">
            <a:alphaModFix/>
          </a:blip>
          <a:srcRect b="12800" l="0" r="0" t="0"/>
          <a:stretch/>
        </p:blipFill>
        <p:spPr>
          <a:xfrm>
            <a:off x="1487315" y="1333774"/>
            <a:ext cx="7160261" cy="32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Shape 1684"/>
          <p:cNvSpPr txBox="1"/>
          <p:nvPr/>
        </p:nvSpPr>
        <p:spPr>
          <a:xfrm>
            <a:off x="140500" y="4073125"/>
            <a:ext cx="114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Radford et al, </a:t>
            </a:r>
            <a:br>
              <a:rPr lang="en" sz="1200"/>
            </a:br>
            <a:r>
              <a:rPr lang="en" sz="1200"/>
              <a:t>ICLR 2016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627450" y="896650"/>
            <a:ext cx="19542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Glasses man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2466700" y="907025"/>
            <a:ext cx="21183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No glasses man</a:t>
            </a:r>
          </a:p>
        </p:txBody>
      </p:sp>
      <p:sp>
        <p:nvSpPr>
          <p:cNvPr id="1687" name="Shape 1687"/>
          <p:cNvSpPr txBox="1"/>
          <p:nvPr/>
        </p:nvSpPr>
        <p:spPr>
          <a:xfrm>
            <a:off x="4541825" y="907025"/>
            <a:ext cx="2389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No glasses woman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6411950" y="1758850"/>
            <a:ext cx="2567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Woman with glasses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Shape 16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Putting everything together</a:t>
            </a:r>
          </a:p>
        </p:txBody>
      </p:sp>
      <p:sp>
        <p:nvSpPr>
          <p:cNvPr id="1694" name="Shape 1694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95" name="Shape 1695"/>
          <p:cNvSpPr/>
          <p:nvPr/>
        </p:nvSpPr>
        <p:spPr>
          <a:xfrm>
            <a:off x="2843551" y="4265207"/>
            <a:ext cx="667799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</a:t>
            </a:r>
          </a:p>
        </p:txBody>
      </p:sp>
      <p:sp>
        <p:nvSpPr>
          <p:cNvPr id="1696" name="Shape 1696"/>
          <p:cNvSpPr/>
          <p:nvPr/>
        </p:nvSpPr>
        <p:spPr>
          <a:xfrm>
            <a:off x="2444424" y="3792458"/>
            <a:ext cx="667800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1697" name="Shape 1697"/>
          <p:cNvCxnSpPr>
            <a:stCxn id="1695" idx="0"/>
            <a:endCxn id="1696" idx="2"/>
          </p:cNvCxnSpPr>
          <p:nvPr/>
        </p:nvCxnSpPr>
        <p:spPr>
          <a:xfrm rot="10800000">
            <a:off x="2778451" y="4009307"/>
            <a:ext cx="399000" cy="25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98" name="Shape 1698"/>
          <p:cNvSpPr/>
          <p:nvPr/>
        </p:nvSpPr>
        <p:spPr>
          <a:xfrm>
            <a:off x="3242679" y="3792458"/>
            <a:ext cx="667800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Σ</a:t>
            </a:r>
            <a:r>
              <a:rPr b="1" baseline="30000" lang="en" sz="18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1699" name="Shape 1699"/>
          <p:cNvCxnSpPr>
            <a:stCxn id="1695" idx="0"/>
            <a:endCxn id="1698" idx="2"/>
          </p:cNvCxnSpPr>
          <p:nvPr/>
        </p:nvCxnSpPr>
        <p:spPr>
          <a:xfrm flipH="1" rot="10800000">
            <a:off x="3177451" y="4009307"/>
            <a:ext cx="398999" cy="25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00" name="Shape 1700"/>
          <p:cNvSpPr/>
          <p:nvPr/>
        </p:nvSpPr>
        <p:spPr>
          <a:xfrm>
            <a:off x="2848314" y="3467788"/>
            <a:ext cx="667799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z</a:t>
            </a:r>
          </a:p>
        </p:txBody>
      </p:sp>
      <p:sp>
        <p:nvSpPr>
          <p:cNvPr id="1701" name="Shape 1701"/>
          <p:cNvSpPr/>
          <p:nvPr/>
        </p:nvSpPr>
        <p:spPr>
          <a:xfrm>
            <a:off x="2449187" y="3038697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702" name="Shape 1702"/>
          <p:cNvCxnSpPr>
            <a:stCxn id="1700" idx="0"/>
            <a:endCxn id="1701" idx="2"/>
          </p:cNvCxnSpPr>
          <p:nvPr/>
        </p:nvCxnSpPr>
        <p:spPr>
          <a:xfrm rot="10800000">
            <a:off x="2783214" y="3255688"/>
            <a:ext cx="399000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03" name="Shape 1703"/>
          <p:cNvCxnSpPr>
            <a:stCxn id="1700" idx="0"/>
            <a:endCxn id="1704" idx="2"/>
          </p:cNvCxnSpPr>
          <p:nvPr/>
        </p:nvCxnSpPr>
        <p:spPr>
          <a:xfrm flipH="1" rot="10800000">
            <a:off x="3182214" y="3255688"/>
            <a:ext cx="398999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05" name="Shape 1705"/>
          <p:cNvSpPr/>
          <p:nvPr/>
        </p:nvSpPr>
        <p:spPr>
          <a:xfrm>
            <a:off x="2843546" y="2677675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xx</a:t>
            </a:r>
          </a:p>
        </p:txBody>
      </p:sp>
      <p:sp>
        <p:nvSpPr>
          <p:cNvPr id="1704" name="Shape 1704"/>
          <p:cNvSpPr/>
          <p:nvPr/>
        </p:nvSpPr>
        <p:spPr>
          <a:xfrm>
            <a:off x="3247441" y="3038697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Σ</a:t>
            </a:r>
            <a:r>
              <a:rPr b="1" baseline="30000" lang="en" sz="18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1706" name="Shape 1706"/>
          <p:cNvSpPr/>
          <p:nvPr/>
        </p:nvSpPr>
        <p:spPr>
          <a:xfrm>
            <a:off x="2178100" y="2620050"/>
            <a:ext cx="240600" cy="1645200"/>
          </a:xfrm>
          <a:prstGeom prst="leftBrace">
            <a:avLst>
              <a:gd fmla="val 90928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7" name="Shape 1707"/>
          <p:cNvSpPr txBox="1"/>
          <p:nvPr/>
        </p:nvSpPr>
        <p:spPr>
          <a:xfrm>
            <a:off x="787275" y="3079000"/>
            <a:ext cx="1514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Variational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Autoencoder</a:t>
            </a:r>
          </a:p>
        </p:txBody>
      </p:sp>
      <p:sp>
        <p:nvSpPr>
          <p:cNvPr id="1708" name="Shape 1708"/>
          <p:cNvSpPr txBox="1"/>
          <p:nvPr/>
        </p:nvSpPr>
        <p:spPr>
          <a:xfrm>
            <a:off x="2500800" y="1519075"/>
            <a:ext cx="1353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Pixel loss</a:t>
            </a:r>
          </a:p>
        </p:txBody>
      </p:sp>
      <p:cxnSp>
        <p:nvCxnSpPr>
          <p:cNvPr id="1709" name="Shape 1709"/>
          <p:cNvCxnSpPr>
            <a:stCxn id="1705" idx="0"/>
            <a:endCxn id="1708" idx="2"/>
          </p:cNvCxnSpPr>
          <p:nvPr/>
        </p:nvCxnSpPr>
        <p:spPr>
          <a:xfrm rot="10800000">
            <a:off x="3177446" y="1985875"/>
            <a:ext cx="0" cy="69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10" name="Shape 1710"/>
          <p:cNvCxnSpPr>
            <a:stCxn id="1695" idx="3"/>
            <a:endCxn id="1711" idx="2"/>
          </p:cNvCxnSpPr>
          <p:nvPr/>
        </p:nvCxnSpPr>
        <p:spPr>
          <a:xfrm rot="10800000">
            <a:off x="3346951" y="1975457"/>
            <a:ext cx="164400" cy="2398200"/>
          </a:xfrm>
          <a:prstGeom prst="curvedConnector4">
            <a:avLst>
              <a:gd fmla="val -534290" name="adj1"/>
              <a:gd fmla="val 72513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12" name="Shape 1712"/>
          <p:cNvSpPr/>
          <p:nvPr/>
        </p:nvSpPr>
        <p:spPr>
          <a:xfrm>
            <a:off x="6572575" y="2603875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3" name="Shape 1713"/>
          <p:cNvSpPr/>
          <p:nvPr/>
        </p:nvSpPr>
        <p:spPr>
          <a:xfrm>
            <a:off x="4819975" y="186265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4" name="Shape 1714"/>
          <p:cNvSpPr/>
          <p:nvPr/>
        </p:nvSpPr>
        <p:spPr>
          <a:xfrm>
            <a:off x="4878175" y="217675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5" name="Shape 1715"/>
          <p:cNvSpPr/>
          <p:nvPr/>
        </p:nvSpPr>
        <p:spPr>
          <a:xfrm>
            <a:off x="7362650" y="2603875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1" name="Shape 1711"/>
          <p:cNvSpPr/>
          <p:nvPr/>
        </p:nvSpPr>
        <p:spPr>
          <a:xfrm>
            <a:off x="3240890" y="176342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6" name="Shape 1716"/>
          <p:cNvSpPr txBox="1"/>
          <p:nvPr/>
        </p:nvSpPr>
        <p:spPr>
          <a:xfrm>
            <a:off x="6507725" y="79900"/>
            <a:ext cx="25776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Dosovitskiy and Brox, “Generating Images with Perceptual Similarity Metrics based on Deep Networks”, arXiv 2016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everything together</a:t>
            </a:r>
          </a:p>
        </p:txBody>
      </p:sp>
      <p:sp>
        <p:nvSpPr>
          <p:cNvPr id="1722" name="Shape 172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23" name="Shape 1723"/>
          <p:cNvSpPr/>
          <p:nvPr/>
        </p:nvSpPr>
        <p:spPr>
          <a:xfrm>
            <a:off x="2843551" y="4265207"/>
            <a:ext cx="667799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</a:t>
            </a:r>
          </a:p>
        </p:txBody>
      </p:sp>
      <p:sp>
        <p:nvSpPr>
          <p:cNvPr id="1724" name="Shape 1724"/>
          <p:cNvSpPr/>
          <p:nvPr/>
        </p:nvSpPr>
        <p:spPr>
          <a:xfrm>
            <a:off x="2444424" y="3792458"/>
            <a:ext cx="667800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1725" name="Shape 1725"/>
          <p:cNvCxnSpPr>
            <a:stCxn id="1723" idx="0"/>
            <a:endCxn id="1724" idx="2"/>
          </p:cNvCxnSpPr>
          <p:nvPr/>
        </p:nvCxnSpPr>
        <p:spPr>
          <a:xfrm rot="10800000">
            <a:off x="2778451" y="4009307"/>
            <a:ext cx="399000" cy="25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26" name="Shape 1726"/>
          <p:cNvSpPr/>
          <p:nvPr/>
        </p:nvSpPr>
        <p:spPr>
          <a:xfrm>
            <a:off x="3242679" y="3792458"/>
            <a:ext cx="667800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Σ</a:t>
            </a:r>
            <a:r>
              <a:rPr b="1" baseline="30000" lang="en" sz="18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1727" name="Shape 1727"/>
          <p:cNvCxnSpPr>
            <a:stCxn id="1723" idx="0"/>
            <a:endCxn id="1726" idx="2"/>
          </p:cNvCxnSpPr>
          <p:nvPr/>
        </p:nvCxnSpPr>
        <p:spPr>
          <a:xfrm flipH="1" rot="10800000">
            <a:off x="3177451" y="4009307"/>
            <a:ext cx="398999" cy="25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28" name="Shape 1728"/>
          <p:cNvSpPr/>
          <p:nvPr/>
        </p:nvSpPr>
        <p:spPr>
          <a:xfrm>
            <a:off x="2848314" y="3467788"/>
            <a:ext cx="667799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z</a:t>
            </a:r>
          </a:p>
        </p:txBody>
      </p:sp>
      <p:sp>
        <p:nvSpPr>
          <p:cNvPr id="1729" name="Shape 1729"/>
          <p:cNvSpPr/>
          <p:nvPr/>
        </p:nvSpPr>
        <p:spPr>
          <a:xfrm>
            <a:off x="2449187" y="3038697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730" name="Shape 1730"/>
          <p:cNvCxnSpPr>
            <a:stCxn id="1728" idx="0"/>
            <a:endCxn id="1729" idx="2"/>
          </p:cNvCxnSpPr>
          <p:nvPr/>
        </p:nvCxnSpPr>
        <p:spPr>
          <a:xfrm rot="10800000">
            <a:off x="2783214" y="3255688"/>
            <a:ext cx="399000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31" name="Shape 1731"/>
          <p:cNvCxnSpPr>
            <a:stCxn id="1728" idx="0"/>
            <a:endCxn id="1732" idx="2"/>
          </p:cNvCxnSpPr>
          <p:nvPr/>
        </p:nvCxnSpPr>
        <p:spPr>
          <a:xfrm flipH="1" rot="10800000">
            <a:off x="3182214" y="3255688"/>
            <a:ext cx="398999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33" name="Shape 1733"/>
          <p:cNvSpPr/>
          <p:nvPr/>
        </p:nvSpPr>
        <p:spPr>
          <a:xfrm>
            <a:off x="2843546" y="2677675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xx</a:t>
            </a:r>
          </a:p>
        </p:txBody>
      </p:sp>
      <p:sp>
        <p:nvSpPr>
          <p:cNvPr id="1732" name="Shape 1732"/>
          <p:cNvSpPr/>
          <p:nvPr/>
        </p:nvSpPr>
        <p:spPr>
          <a:xfrm>
            <a:off x="3247441" y="3038697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Σ</a:t>
            </a:r>
            <a:r>
              <a:rPr b="1" baseline="30000" lang="en" sz="18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1734" name="Shape 1734"/>
          <p:cNvSpPr/>
          <p:nvPr/>
        </p:nvSpPr>
        <p:spPr>
          <a:xfrm>
            <a:off x="2058775" y="1952075"/>
            <a:ext cx="668100" cy="33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y</a:t>
            </a:r>
          </a:p>
        </p:txBody>
      </p:sp>
      <p:cxnSp>
        <p:nvCxnSpPr>
          <p:cNvPr id="1735" name="Shape 1735"/>
          <p:cNvCxnSpPr>
            <a:stCxn id="1733" idx="0"/>
            <a:endCxn id="1734" idx="2"/>
          </p:cNvCxnSpPr>
          <p:nvPr/>
        </p:nvCxnSpPr>
        <p:spPr>
          <a:xfrm rot="10800000">
            <a:off x="2392946" y="2284675"/>
            <a:ext cx="784500" cy="39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36" name="Shape 1736"/>
          <p:cNvCxnSpPr>
            <a:stCxn id="1723" idx="1"/>
            <a:endCxn id="1734" idx="1"/>
          </p:cNvCxnSpPr>
          <p:nvPr/>
        </p:nvCxnSpPr>
        <p:spPr>
          <a:xfrm rot="10800000">
            <a:off x="2058751" y="2118557"/>
            <a:ext cx="784800" cy="2255100"/>
          </a:xfrm>
          <a:prstGeom prst="curvedConnector3">
            <a:avLst>
              <a:gd fmla="val 30077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37" name="Shape 1737"/>
          <p:cNvSpPr/>
          <p:nvPr/>
        </p:nvSpPr>
        <p:spPr>
          <a:xfrm>
            <a:off x="2178100" y="2620050"/>
            <a:ext cx="240600" cy="1645200"/>
          </a:xfrm>
          <a:prstGeom prst="leftBrace">
            <a:avLst>
              <a:gd fmla="val 90928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8" name="Shape 1738"/>
          <p:cNvSpPr txBox="1"/>
          <p:nvPr/>
        </p:nvSpPr>
        <p:spPr>
          <a:xfrm>
            <a:off x="787275" y="3079000"/>
            <a:ext cx="1514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Variational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Autoencoder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475625" y="1519062"/>
            <a:ext cx="16818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Discriminator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network</a:t>
            </a:r>
          </a:p>
        </p:txBody>
      </p:sp>
      <p:cxnSp>
        <p:nvCxnSpPr>
          <p:cNvPr id="1740" name="Shape 1740"/>
          <p:cNvCxnSpPr>
            <a:stCxn id="1723" idx="3"/>
            <a:endCxn id="1741" idx="2"/>
          </p:cNvCxnSpPr>
          <p:nvPr/>
        </p:nvCxnSpPr>
        <p:spPr>
          <a:xfrm rot="10800000">
            <a:off x="3346951" y="1975457"/>
            <a:ext cx="164400" cy="2398200"/>
          </a:xfrm>
          <a:prstGeom prst="curvedConnector4">
            <a:avLst>
              <a:gd fmla="val -534290" name="adj1"/>
              <a:gd fmla="val 72513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42" name="Shape 1742"/>
          <p:cNvSpPr/>
          <p:nvPr/>
        </p:nvSpPr>
        <p:spPr>
          <a:xfrm>
            <a:off x="6572575" y="2603875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3" name="Shape 1743"/>
          <p:cNvSpPr/>
          <p:nvPr/>
        </p:nvSpPr>
        <p:spPr>
          <a:xfrm>
            <a:off x="4819975" y="186265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4" name="Shape 1744"/>
          <p:cNvSpPr/>
          <p:nvPr/>
        </p:nvSpPr>
        <p:spPr>
          <a:xfrm>
            <a:off x="4878175" y="217675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5" name="Shape 1745"/>
          <p:cNvSpPr/>
          <p:nvPr/>
        </p:nvSpPr>
        <p:spPr>
          <a:xfrm>
            <a:off x="7362650" y="2603875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1" name="Shape 1741"/>
          <p:cNvSpPr/>
          <p:nvPr/>
        </p:nvSpPr>
        <p:spPr>
          <a:xfrm>
            <a:off x="3240890" y="176342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6" name="Shape 1746"/>
          <p:cNvSpPr txBox="1"/>
          <p:nvPr/>
        </p:nvSpPr>
        <p:spPr>
          <a:xfrm>
            <a:off x="6507725" y="79900"/>
            <a:ext cx="25776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Dosovitskiy and Brox, “Generating Images with Perceptual Similarity Metrics based on Deep Networks”, arXiv 2016 </a:t>
            </a:r>
          </a:p>
        </p:txBody>
      </p:sp>
      <p:sp>
        <p:nvSpPr>
          <p:cNvPr id="1747" name="Shape 1747"/>
          <p:cNvSpPr txBox="1"/>
          <p:nvPr/>
        </p:nvSpPr>
        <p:spPr>
          <a:xfrm>
            <a:off x="1069375" y="957525"/>
            <a:ext cx="26469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Real or Generated</a:t>
            </a:r>
          </a:p>
        </p:txBody>
      </p:sp>
      <p:cxnSp>
        <p:nvCxnSpPr>
          <p:cNvPr id="1748" name="Shape 1748"/>
          <p:cNvCxnSpPr>
            <a:stCxn id="1734" idx="0"/>
            <a:endCxn id="1747" idx="2"/>
          </p:cNvCxnSpPr>
          <p:nvPr/>
        </p:nvCxnSpPr>
        <p:spPr>
          <a:xfrm rot="10800000">
            <a:off x="2392825" y="1350575"/>
            <a:ext cx="0" cy="60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49" name="Shape 1749"/>
          <p:cNvSpPr txBox="1"/>
          <p:nvPr/>
        </p:nvSpPr>
        <p:spPr>
          <a:xfrm>
            <a:off x="2500800" y="1519075"/>
            <a:ext cx="1353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Pixel loss</a:t>
            </a:r>
          </a:p>
        </p:txBody>
      </p:sp>
      <p:cxnSp>
        <p:nvCxnSpPr>
          <p:cNvPr id="1750" name="Shape 1750"/>
          <p:cNvCxnSpPr>
            <a:stCxn id="1751" idx="0"/>
            <a:endCxn id="1749" idx="2"/>
          </p:cNvCxnSpPr>
          <p:nvPr/>
        </p:nvCxnSpPr>
        <p:spPr>
          <a:xfrm rot="10800000">
            <a:off x="3177450" y="1985875"/>
            <a:ext cx="0" cy="69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everything together</a:t>
            </a:r>
          </a:p>
        </p:txBody>
      </p:sp>
      <p:sp>
        <p:nvSpPr>
          <p:cNvPr id="1757" name="Shape 1757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58" name="Shape 1758"/>
          <p:cNvSpPr/>
          <p:nvPr/>
        </p:nvSpPr>
        <p:spPr>
          <a:xfrm>
            <a:off x="2843551" y="4265207"/>
            <a:ext cx="667799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</a:t>
            </a:r>
          </a:p>
        </p:txBody>
      </p:sp>
      <p:sp>
        <p:nvSpPr>
          <p:cNvPr id="1759" name="Shape 1759"/>
          <p:cNvSpPr/>
          <p:nvPr/>
        </p:nvSpPr>
        <p:spPr>
          <a:xfrm>
            <a:off x="2444424" y="3792458"/>
            <a:ext cx="667800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1760" name="Shape 1760"/>
          <p:cNvCxnSpPr>
            <a:stCxn id="1758" idx="0"/>
            <a:endCxn id="1759" idx="2"/>
          </p:cNvCxnSpPr>
          <p:nvPr/>
        </p:nvCxnSpPr>
        <p:spPr>
          <a:xfrm rot="10800000">
            <a:off x="2778451" y="4009307"/>
            <a:ext cx="399000" cy="25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61" name="Shape 1761"/>
          <p:cNvSpPr/>
          <p:nvPr/>
        </p:nvSpPr>
        <p:spPr>
          <a:xfrm>
            <a:off x="3242679" y="3792458"/>
            <a:ext cx="667800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Σ</a:t>
            </a:r>
            <a:r>
              <a:rPr b="1" baseline="30000" lang="en" sz="18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1762" name="Shape 1762"/>
          <p:cNvCxnSpPr>
            <a:stCxn id="1758" idx="0"/>
            <a:endCxn id="1761" idx="2"/>
          </p:cNvCxnSpPr>
          <p:nvPr/>
        </p:nvCxnSpPr>
        <p:spPr>
          <a:xfrm flipH="1" rot="10800000">
            <a:off x="3177451" y="4009307"/>
            <a:ext cx="398999" cy="25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63" name="Shape 1763"/>
          <p:cNvSpPr/>
          <p:nvPr/>
        </p:nvSpPr>
        <p:spPr>
          <a:xfrm>
            <a:off x="2848314" y="3467788"/>
            <a:ext cx="667799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z</a:t>
            </a:r>
          </a:p>
        </p:txBody>
      </p:sp>
      <p:sp>
        <p:nvSpPr>
          <p:cNvPr id="1764" name="Shape 1764"/>
          <p:cNvSpPr/>
          <p:nvPr/>
        </p:nvSpPr>
        <p:spPr>
          <a:xfrm>
            <a:off x="2449187" y="3038697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765" name="Shape 1765"/>
          <p:cNvCxnSpPr>
            <a:stCxn id="1763" idx="0"/>
            <a:endCxn id="1764" idx="2"/>
          </p:cNvCxnSpPr>
          <p:nvPr/>
        </p:nvCxnSpPr>
        <p:spPr>
          <a:xfrm rot="10800000">
            <a:off x="2783214" y="3255688"/>
            <a:ext cx="399000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66" name="Shape 1766"/>
          <p:cNvCxnSpPr>
            <a:stCxn id="1763" idx="0"/>
            <a:endCxn id="1767" idx="2"/>
          </p:cNvCxnSpPr>
          <p:nvPr/>
        </p:nvCxnSpPr>
        <p:spPr>
          <a:xfrm flipH="1" rot="10800000">
            <a:off x="3182214" y="3255688"/>
            <a:ext cx="398999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68" name="Shape 1768"/>
          <p:cNvSpPr/>
          <p:nvPr/>
        </p:nvSpPr>
        <p:spPr>
          <a:xfrm>
            <a:off x="2843546" y="2677675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xx</a:t>
            </a:r>
          </a:p>
        </p:txBody>
      </p:sp>
      <p:sp>
        <p:nvSpPr>
          <p:cNvPr id="1767" name="Shape 1767"/>
          <p:cNvSpPr/>
          <p:nvPr/>
        </p:nvSpPr>
        <p:spPr>
          <a:xfrm>
            <a:off x="3247441" y="3038697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Σ</a:t>
            </a:r>
            <a:r>
              <a:rPr b="1" baseline="30000" lang="en" sz="18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1769" name="Shape 1769"/>
          <p:cNvSpPr/>
          <p:nvPr/>
        </p:nvSpPr>
        <p:spPr>
          <a:xfrm>
            <a:off x="2058775" y="1952075"/>
            <a:ext cx="668100" cy="33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y</a:t>
            </a:r>
          </a:p>
        </p:txBody>
      </p:sp>
      <p:cxnSp>
        <p:nvCxnSpPr>
          <p:cNvPr id="1770" name="Shape 1770"/>
          <p:cNvCxnSpPr>
            <a:stCxn id="1768" idx="0"/>
            <a:endCxn id="1769" idx="2"/>
          </p:cNvCxnSpPr>
          <p:nvPr/>
        </p:nvCxnSpPr>
        <p:spPr>
          <a:xfrm rot="10800000">
            <a:off x="2392946" y="2284675"/>
            <a:ext cx="784500" cy="39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71" name="Shape 1771"/>
          <p:cNvCxnSpPr>
            <a:stCxn id="1758" idx="1"/>
            <a:endCxn id="1769" idx="1"/>
          </p:cNvCxnSpPr>
          <p:nvPr/>
        </p:nvCxnSpPr>
        <p:spPr>
          <a:xfrm rot="10800000">
            <a:off x="2058751" y="2118557"/>
            <a:ext cx="784800" cy="2255100"/>
          </a:xfrm>
          <a:prstGeom prst="curvedConnector3">
            <a:avLst>
              <a:gd fmla="val 30077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72" name="Shape 1772"/>
          <p:cNvSpPr/>
          <p:nvPr/>
        </p:nvSpPr>
        <p:spPr>
          <a:xfrm>
            <a:off x="2178100" y="2620050"/>
            <a:ext cx="240600" cy="1645200"/>
          </a:xfrm>
          <a:prstGeom prst="leftBrace">
            <a:avLst>
              <a:gd fmla="val 90928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3" name="Shape 1773"/>
          <p:cNvSpPr txBox="1"/>
          <p:nvPr/>
        </p:nvSpPr>
        <p:spPr>
          <a:xfrm>
            <a:off x="787275" y="3079000"/>
            <a:ext cx="1514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Variational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Autoencoder</a:t>
            </a:r>
          </a:p>
        </p:txBody>
      </p:sp>
      <p:sp>
        <p:nvSpPr>
          <p:cNvPr id="1774" name="Shape 1774"/>
          <p:cNvSpPr txBox="1"/>
          <p:nvPr/>
        </p:nvSpPr>
        <p:spPr>
          <a:xfrm>
            <a:off x="475625" y="1519062"/>
            <a:ext cx="16818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Discriminator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network</a:t>
            </a:r>
          </a:p>
        </p:txBody>
      </p:sp>
      <p:cxnSp>
        <p:nvCxnSpPr>
          <p:cNvPr id="1775" name="Shape 1775"/>
          <p:cNvCxnSpPr>
            <a:stCxn id="1758" idx="3"/>
            <a:endCxn id="1776" idx="2"/>
          </p:cNvCxnSpPr>
          <p:nvPr/>
        </p:nvCxnSpPr>
        <p:spPr>
          <a:xfrm rot="10800000">
            <a:off x="3346951" y="1975457"/>
            <a:ext cx="164400" cy="2398200"/>
          </a:xfrm>
          <a:prstGeom prst="curvedConnector4">
            <a:avLst>
              <a:gd fmla="val -534290" name="adj1"/>
              <a:gd fmla="val 72513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777" name="Shape 1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174" y="1567850"/>
            <a:ext cx="3656120" cy="121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Shape 1778"/>
          <p:cNvSpPr txBox="1"/>
          <p:nvPr/>
        </p:nvSpPr>
        <p:spPr>
          <a:xfrm>
            <a:off x="5775175" y="1149262"/>
            <a:ext cx="2367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Pretrained AlexNet</a:t>
            </a:r>
          </a:p>
        </p:txBody>
      </p:sp>
      <p:sp>
        <p:nvSpPr>
          <p:cNvPr id="1779" name="Shape 1779"/>
          <p:cNvSpPr/>
          <p:nvPr/>
        </p:nvSpPr>
        <p:spPr>
          <a:xfrm>
            <a:off x="6572575" y="2603875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0" name="Shape 1780"/>
          <p:cNvSpPr/>
          <p:nvPr/>
        </p:nvSpPr>
        <p:spPr>
          <a:xfrm>
            <a:off x="4819975" y="186265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1" name="Shape 1781"/>
          <p:cNvSpPr/>
          <p:nvPr/>
        </p:nvSpPr>
        <p:spPr>
          <a:xfrm>
            <a:off x="4878175" y="217675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2" name="Shape 1782"/>
          <p:cNvSpPr/>
          <p:nvPr/>
        </p:nvSpPr>
        <p:spPr>
          <a:xfrm>
            <a:off x="7362650" y="2603875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6" name="Shape 1776"/>
          <p:cNvSpPr/>
          <p:nvPr/>
        </p:nvSpPr>
        <p:spPr>
          <a:xfrm>
            <a:off x="3240890" y="176342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3" name="Shape 1783"/>
          <p:cNvSpPr txBox="1"/>
          <p:nvPr/>
        </p:nvSpPr>
        <p:spPr>
          <a:xfrm>
            <a:off x="6507725" y="79900"/>
            <a:ext cx="25776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Dosovitskiy and Brox, “Generating Images with Perceptual Similarity Metrics based on Deep Networks”, arXiv 2016 </a:t>
            </a:r>
          </a:p>
        </p:txBody>
      </p:sp>
      <p:sp>
        <p:nvSpPr>
          <p:cNvPr id="1784" name="Shape 1784"/>
          <p:cNvSpPr txBox="1"/>
          <p:nvPr/>
        </p:nvSpPr>
        <p:spPr>
          <a:xfrm>
            <a:off x="1069375" y="957525"/>
            <a:ext cx="26469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or Generated</a:t>
            </a:r>
          </a:p>
        </p:txBody>
      </p:sp>
      <p:cxnSp>
        <p:nvCxnSpPr>
          <p:cNvPr id="1785" name="Shape 1785"/>
          <p:cNvCxnSpPr>
            <a:stCxn id="1786" idx="0"/>
            <a:endCxn id="1784" idx="2"/>
          </p:cNvCxnSpPr>
          <p:nvPr/>
        </p:nvCxnSpPr>
        <p:spPr>
          <a:xfrm rot="10800000">
            <a:off x="2392825" y="1350525"/>
            <a:ext cx="0" cy="60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87" name="Shape 1787"/>
          <p:cNvSpPr txBox="1"/>
          <p:nvPr/>
        </p:nvSpPr>
        <p:spPr>
          <a:xfrm>
            <a:off x="2500800" y="1519075"/>
            <a:ext cx="1353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Pixel loss</a:t>
            </a:r>
          </a:p>
        </p:txBody>
      </p:sp>
      <p:cxnSp>
        <p:nvCxnSpPr>
          <p:cNvPr id="1788" name="Shape 1788"/>
          <p:cNvCxnSpPr>
            <a:stCxn id="1789" idx="0"/>
            <a:endCxn id="1787" idx="2"/>
          </p:cNvCxnSpPr>
          <p:nvPr/>
        </p:nvCxnSpPr>
        <p:spPr>
          <a:xfrm rot="10800000">
            <a:off x="3177450" y="1985875"/>
            <a:ext cx="0" cy="69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Shape 17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everything together</a:t>
            </a:r>
          </a:p>
        </p:txBody>
      </p:sp>
      <p:sp>
        <p:nvSpPr>
          <p:cNvPr id="1795" name="Shape 1795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96" name="Shape 1796"/>
          <p:cNvSpPr/>
          <p:nvPr/>
        </p:nvSpPr>
        <p:spPr>
          <a:xfrm>
            <a:off x="2843551" y="4265207"/>
            <a:ext cx="667799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</a:t>
            </a:r>
          </a:p>
        </p:txBody>
      </p:sp>
      <p:sp>
        <p:nvSpPr>
          <p:cNvPr id="1797" name="Shape 1797"/>
          <p:cNvSpPr/>
          <p:nvPr/>
        </p:nvSpPr>
        <p:spPr>
          <a:xfrm>
            <a:off x="2444424" y="3792458"/>
            <a:ext cx="667800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1798" name="Shape 1798"/>
          <p:cNvCxnSpPr>
            <a:stCxn id="1796" idx="0"/>
            <a:endCxn id="1797" idx="2"/>
          </p:cNvCxnSpPr>
          <p:nvPr/>
        </p:nvCxnSpPr>
        <p:spPr>
          <a:xfrm rot="10800000">
            <a:off x="2778451" y="4009307"/>
            <a:ext cx="399000" cy="25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99" name="Shape 1799"/>
          <p:cNvSpPr/>
          <p:nvPr/>
        </p:nvSpPr>
        <p:spPr>
          <a:xfrm>
            <a:off x="3242679" y="3792458"/>
            <a:ext cx="667800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Σ</a:t>
            </a:r>
            <a:r>
              <a:rPr b="1" baseline="30000" lang="en" sz="18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1800" name="Shape 1800"/>
          <p:cNvCxnSpPr>
            <a:stCxn id="1796" idx="0"/>
            <a:endCxn id="1799" idx="2"/>
          </p:cNvCxnSpPr>
          <p:nvPr/>
        </p:nvCxnSpPr>
        <p:spPr>
          <a:xfrm flipH="1" rot="10800000">
            <a:off x="3177451" y="4009307"/>
            <a:ext cx="398999" cy="25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1" name="Shape 1801"/>
          <p:cNvSpPr/>
          <p:nvPr/>
        </p:nvSpPr>
        <p:spPr>
          <a:xfrm>
            <a:off x="2848314" y="3467788"/>
            <a:ext cx="667799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z</a:t>
            </a:r>
          </a:p>
        </p:txBody>
      </p:sp>
      <p:sp>
        <p:nvSpPr>
          <p:cNvPr id="1802" name="Shape 1802"/>
          <p:cNvSpPr/>
          <p:nvPr/>
        </p:nvSpPr>
        <p:spPr>
          <a:xfrm>
            <a:off x="2449187" y="3038697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803" name="Shape 1803"/>
          <p:cNvCxnSpPr>
            <a:stCxn id="1801" idx="0"/>
            <a:endCxn id="1802" idx="2"/>
          </p:cNvCxnSpPr>
          <p:nvPr/>
        </p:nvCxnSpPr>
        <p:spPr>
          <a:xfrm rot="10800000">
            <a:off x="2783214" y="3255688"/>
            <a:ext cx="399000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04" name="Shape 1804"/>
          <p:cNvCxnSpPr>
            <a:stCxn id="1801" idx="0"/>
            <a:endCxn id="1805" idx="2"/>
          </p:cNvCxnSpPr>
          <p:nvPr/>
        </p:nvCxnSpPr>
        <p:spPr>
          <a:xfrm flipH="1" rot="10800000">
            <a:off x="3182214" y="3255688"/>
            <a:ext cx="398999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6" name="Shape 1806"/>
          <p:cNvSpPr/>
          <p:nvPr/>
        </p:nvSpPr>
        <p:spPr>
          <a:xfrm>
            <a:off x="2843546" y="2677675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xx</a:t>
            </a:r>
          </a:p>
        </p:txBody>
      </p:sp>
      <p:sp>
        <p:nvSpPr>
          <p:cNvPr id="1805" name="Shape 1805"/>
          <p:cNvSpPr/>
          <p:nvPr/>
        </p:nvSpPr>
        <p:spPr>
          <a:xfrm>
            <a:off x="3247441" y="3038697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Σ</a:t>
            </a:r>
            <a:r>
              <a:rPr b="1" baseline="30000" lang="en" sz="18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1807" name="Shape 1807"/>
          <p:cNvSpPr/>
          <p:nvPr/>
        </p:nvSpPr>
        <p:spPr>
          <a:xfrm>
            <a:off x="2058775" y="1952075"/>
            <a:ext cx="668100" cy="33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y</a:t>
            </a:r>
          </a:p>
        </p:txBody>
      </p:sp>
      <p:cxnSp>
        <p:nvCxnSpPr>
          <p:cNvPr id="1808" name="Shape 1808"/>
          <p:cNvCxnSpPr>
            <a:stCxn id="1806" idx="0"/>
            <a:endCxn id="1807" idx="2"/>
          </p:cNvCxnSpPr>
          <p:nvPr/>
        </p:nvCxnSpPr>
        <p:spPr>
          <a:xfrm rot="10800000">
            <a:off x="2392946" y="2284675"/>
            <a:ext cx="784500" cy="39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09" name="Shape 1809"/>
          <p:cNvCxnSpPr>
            <a:stCxn id="1796" idx="1"/>
            <a:endCxn id="1807" idx="1"/>
          </p:cNvCxnSpPr>
          <p:nvPr/>
        </p:nvCxnSpPr>
        <p:spPr>
          <a:xfrm rot="10800000">
            <a:off x="2058751" y="2118557"/>
            <a:ext cx="784800" cy="2255100"/>
          </a:xfrm>
          <a:prstGeom prst="curvedConnector3">
            <a:avLst>
              <a:gd fmla="val 30077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10" name="Shape 1810"/>
          <p:cNvSpPr/>
          <p:nvPr/>
        </p:nvSpPr>
        <p:spPr>
          <a:xfrm>
            <a:off x="2178100" y="2620050"/>
            <a:ext cx="240600" cy="1645200"/>
          </a:xfrm>
          <a:prstGeom prst="leftBrace">
            <a:avLst>
              <a:gd fmla="val 90928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1" name="Shape 1811"/>
          <p:cNvSpPr txBox="1"/>
          <p:nvPr/>
        </p:nvSpPr>
        <p:spPr>
          <a:xfrm>
            <a:off x="787275" y="3079000"/>
            <a:ext cx="1514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Variational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Autoencoder</a:t>
            </a:r>
          </a:p>
        </p:txBody>
      </p:sp>
      <p:sp>
        <p:nvSpPr>
          <p:cNvPr id="1812" name="Shape 1812"/>
          <p:cNvSpPr txBox="1"/>
          <p:nvPr/>
        </p:nvSpPr>
        <p:spPr>
          <a:xfrm>
            <a:off x="475625" y="1519062"/>
            <a:ext cx="16818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Discriminator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network</a:t>
            </a:r>
          </a:p>
        </p:txBody>
      </p:sp>
      <p:cxnSp>
        <p:nvCxnSpPr>
          <p:cNvPr id="1813" name="Shape 1813"/>
          <p:cNvCxnSpPr>
            <a:stCxn id="1796" idx="3"/>
            <a:endCxn id="1814" idx="2"/>
          </p:cNvCxnSpPr>
          <p:nvPr/>
        </p:nvCxnSpPr>
        <p:spPr>
          <a:xfrm rot="10800000">
            <a:off x="3346951" y="1975457"/>
            <a:ext cx="164400" cy="2398200"/>
          </a:xfrm>
          <a:prstGeom prst="curvedConnector4">
            <a:avLst>
              <a:gd fmla="val -534290" name="adj1"/>
              <a:gd fmla="val 72513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815" name="Shape 18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174" y="1567850"/>
            <a:ext cx="3656120" cy="121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Shape 1816"/>
          <p:cNvSpPr txBox="1"/>
          <p:nvPr/>
        </p:nvSpPr>
        <p:spPr>
          <a:xfrm>
            <a:off x="5775175" y="1149262"/>
            <a:ext cx="2367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Pretrained AlexNet</a:t>
            </a:r>
          </a:p>
        </p:txBody>
      </p:sp>
      <p:cxnSp>
        <p:nvCxnSpPr>
          <p:cNvPr id="1817" name="Shape 1817"/>
          <p:cNvCxnSpPr>
            <a:stCxn id="1796" idx="3"/>
            <a:endCxn id="1818" idx="1"/>
          </p:cNvCxnSpPr>
          <p:nvPr/>
        </p:nvCxnSpPr>
        <p:spPr>
          <a:xfrm flipH="1" rot="10800000">
            <a:off x="3511351" y="2282657"/>
            <a:ext cx="1366800" cy="2091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19" name="Shape 1819"/>
          <p:cNvCxnSpPr>
            <a:stCxn id="1806" idx="3"/>
            <a:endCxn id="1820" idx="1"/>
          </p:cNvCxnSpPr>
          <p:nvPr/>
        </p:nvCxnSpPr>
        <p:spPr>
          <a:xfrm flipH="1" rot="10800000">
            <a:off x="3511346" y="1968625"/>
            <a:ext cx="1308600" cy="8175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21" name="Shape 1821"/>
          <p:cNvCxnSpPr/>
          <p:nvPr/>
        </p:nvCxnSpPr>
        <p:spPr>
          <a:xfrm>
            <a:off x="7468700" y="2732725"/>
            <a:ext cx="0" cy="612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22" name="Shape 1822"/>
          <p:cNvCxnSpPr>
            <a:stCxn id="1818" idx="3"/>
            <a:endCxn id="1823" idx="0"/>
          </p:cNvCxnSpPr>
          <p:nvPr/>
        </p:nvCxnSpPr>
        <p:spPr>
          <a:xfrm>
            <a:off x="5090275" y="2282800"/>
            <a:ext cx="1588500" cy="321000"/>
          </a:xfrm>
          <a:prstGeom prst="curvedConnector2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823" name="Shape 1823"/>
          <p:cNvSpPr/>
          <p:nvPr/>
        </p:nvSpPr>
        <p:spPr>
          <a:xfrm>
            <a:off x="6572575" y="2603875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0" name="Shape 1820"/>
          <p:cNvSpPr/>
          <p:nvPr/>
        </p:nvSpPr>
        <p:spPr>
          <a:xfrm>
            <a:off x="4819975" y="186265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8" name="Shape 1818"/>
          <p:cNvSpPr/>
          <p:nvPr/>
        </p:nvSpPr>
        <p:spPr>
          <a:xfrm>
            <a:off x="4878175" y="217675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24" name="Shape 1824"/>
          <p:cNvCxnSpPr>
            <a:stCxn id="1820" idx="3"/>
            <a:endCxn id="1825" idx="0"/>
          </p:cNvCxnSpPr>
          <p:nvPr/>
        </p:nvCxnSpPr>
        <p:spPr>
          <a:xfrm>
            <a:off x="5032075" y="1968700"/>
            <a:ext cx="2436600" cy="635100"/>
          </a:xfrm>
          <a:prstGeom prst="curvedConnector2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825" name="Shape 1825"/>
          <p:cNvSpPr/>
          <p:nvPr/>
        </p:nvSpPr>
        <p:spPr>
          <a:xfrm>
            <a:off x="7362650" y="2603875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6" name="Shape 1826"/>
          <p:cNvSpPr/>
          <p:nvPr/>
        </p:nvSpPr>
        <p:spPr>
          <a:xfrm>
            <a:off x="6344575" y="3430625"/>
            <a:ext cx="668100" cy="33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xf</a:t>
            </a:r>
          </a:p>
        </p:txBody>
      </p:sp>
      <p:sp>
        <p:nvSpPr>
          <p:cNvPr id="1827" name="Shape 1827"/>
          <p:cNvSpPr/>
          <p:nvPr/>
        </p:nvSpPr>
        <p:spPr>
          <a:xfrm>
            <a:off x="7134050" y="3430625"/>
            <a:ext cx="668100" cy="33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xxf</a:t>
            </a:r>
          </a:p>
        </p:txBody>
      </p:sp>
      <p:sp>
        <p:nvSpPr>
          <p:cNvPr id="1828" name="Shape 1828"/>
          <p:cNvSpPr txBox="1"/>
          <p:nvPr/>
        </p:nvSpPr>
        <p:spPr>
          <a:xfrm>
            <a:off x="5162650" y="3345325"/>
            <a:ext cx="1122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 of real image</a:t>
            </a:r>
          </a:p>
        </p:txBody>
      </p:sp>
      <p:sp>
        <p:nvSpPr>
          <p:cNvPr id="1829" name="Shape 1829"/>
          <p:cNvSpPr txBox="1"/>
          <p:nvPr/>
        </p:nvSpPr>
        <p:spPr>
          <a:xfrm>
            <a:off x="7866075" y="3188225"/>
            <a:ext cx="12780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 of reconstructed image</a:t>
            </a:r>
          </a:p>
        </p:txBody>
      </p:sp>
      <p:cxnSp>
        <p:nvCxnSpPr>
          <p:cNvPr id="1830" name="Shape 1830"/>
          <p:cNvCxnSpPr/>
          <p:nvPr/>
        </p:nvCxnSpPr>
        <p:spPr>
          <a:xfrm>
            <a:off x="6678625" y="2732725"/>
            <a:ext cx="0" cy="612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14" name="Shape 1814"/>
          <p:cNvSpPr/>
          <p:nvPr/>
        </p:nvSpPr>
        <p:spPr>
          <a:xfrm>
            <a:off x="3240890" y="176342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1" name="Shape 1831"/>
          <p:cNvSpPr txBox="1"/>
          <p:nvPr/>
        </p:nvSpPr>
        <p:spPr>
          <a:xfrm>
            <a:off x="6507725" y="79900"/>
            <a:ext cx="25776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Dosovitskiy and Brox, “Generating Images with Perceptual Similarity Metrics based on Deep Networks”, arXiv 2016 </a:t>
            </a:r>
          </a:p>
        </p:txBody>
      </p:sp>
      <p:sp>
        <p:nvSpPr>
          <p:cNvPr id="1832" name="Shape 1832"/>
          <p:cNvSpPr txBox="1"/>
          <p:nvPr/>
        </p:nvSpPr>
        <p:spPr>
          <a:xfrm>
            <a:off x="1069375" y="957525"/>
            <a:ext cx="26469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or Generated</a:t>
            </a:r>
          </a:p>
        </p:txBody>
      </p:sp>
      <p:cxnSp>
        <p:nvCxnSpPr>
          <p:cNvPr id="1833" name="Shape 1833"/>
          <p:cNvCxnSpPr>
            <a:stCxn id="1834" idx="0"/>
            <a:endCxn id="1832" idx="2"/>
          </p:cNvCxnSpPr>
          <p:nvPr/>
        </p:nvCxnSpPr>
        <p:spPr>
          <a:xfrm rot="10800000">
            <a:off x="2392825" y="1350525"/>
            <a:ext cx="0" cy="60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35" name="Shape 1835"/>
          <p:cNvSpPr txBox="1"/>
          <p:nvPr/>
        </p:nvSpPr>
        <p:spPr>
          <a:xfrm>
            <a:off x="2500800" y="1519075"/>
            <a:ext cx="1353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Pixel loss</a:t>
            </a:r>
          </a:p>
        </p:txBody>
      </p:sp>
      <p:cxnSp>
        <p:nvCxnSpPr>
          <p:cNvPr id="1836" name="Shape 1836"/>
          <p:cNvCxnSpPr>
            <a:stCxn id="1837" idx="0"/>
            <a:endCxn id="1835" idx="2"/>
          </p:cNvCxnSpPr>
          <p:nvPr/>
        </p:nvCxnSpPr>
        <p:spPr>
          <a:xfrm rot="10800000">
            <a:off x="3177450" y="1985875"/>
            <a:ext cx="0" cy="69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everything together</a:t>
            </a:r>
          </a:p>
        </p:txBody>
      </p:sp>
      <p:sp>
        <p:nvSpPr>
          <p:cNvPr id="1843" name="Shape 1843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44" name="Shape 1844"/>
          <p:cNvSpPr/>
          <p:nvPr/>
        </p:nvSpPr>
        <p:spPr>
          <a:xfrm>
            <a:off x="2843551" y="4265207"/>
            <a:ext cx="667799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</a:t>
            </a:r>
          </a:p>
        </p:txBody>
      </p:sp>
      <p:sp>
        <p:nvSpPr>
          <p:cNvPr id="1845" name="Shape 1845"/>
          <p:cNvSpPr/>
          <p:nvPr/>
        </p:nvSpPr>
        <p:spPr>
          <a:xfrm>
            <a:off x="2444424" y="3792458"/>
            <a:ext cx="667800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1846" name="Shape 1846"/>
          <p:cNvCxnSpPr>
            <a:stCxn id="1844" idx="0"/>
            <a:endCxn id="1845" idx="2"/>
          </p:cNvCxnSpPr>
          <p:nvPr/>
        </p:nvCxnSpPr>
        <p:spPr>
          <a:xfrm rot="10800000">
            <a:off x="2778451" y="4009307"/>
            <a:ext cx="399000" cy="25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47" name="Shape 1847"/>
          <p:cNvSpPr/>
          <p:nvPr/>
        </p:nvSpPr>
        <p:spPr>
          <a:xfrm>
            <a:off x="3242679" y="3792458"/>
            <a:ext cx="667800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Σ</a:t>
            </a:r>
            <a:r>
              <a:rPr b="1" baseline="30000" lang="en" sz="18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1848" name="Shape 1848"/>
          <p:cNvCxnSpPr>
            <a:stCxn id="1844" idx="0"/>
            <a:endCxn id="1847" idx="2"/>
          </p:cNvCxnSpPr>
          <p:nvPr/>
        </p:nvCxnSpPr>
        <p:spPr>
          <a:xfrm flipH="1" rot="10800000">
            <a:off x="3177451" y="4009307"/>
            <a:ext cx="398999" cy="25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49" name="Shape 1849"/>
          <p:cNvSpPr/>
          <p:nvPr/>
        </p:nvSpPr>
        <p:spPr>
          <a:xfrm>
            <a:off x="2848314" y="3467788"/>
            <a:ext cx="667799" cy="21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z</a:t>
            </a:r>
          </a:p>
        </p:txBody>
      </p:sp>
      <p:sp>
        <p:nvSpPr>
          <p:cNvPr id="1850" name="Shape 1850"/>
          <p:cNvSpPr/>
          <p:nvPr/>
        </p:nvSpPr>
        <p:spPr>
          <a:xfrm>
            <a:off x="2449187" y="3038697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𝜇</a:t>
            </a:r>
            <a:r>
              <a:rPr b="1" baseline="30000" lang="en" sz="18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851" name="Shape 1851"/>
          <p:cNvCxnSpPr>
            <a:stCxn id="1849" idx="0"/>
            <a:endCxn id="1850" idx="2"/>
          </p:cNvCxnSpPr>
          <p:nvPr/>
        </p:nvCxnSpPr>
        <p:spPr>
          <a:xfrm rot="10800000">
            <a:off x="2783214" y="3255688"/>
            <a:ext cx="399000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52" name="Shape 1852"/>
          <p:cNvCxnSpPr>
            <a:stCxn id="1849" idx="0"/>
            <a:endCxn id="1853" idx="2"/>
          </p:cNvCxnSpPr>
          <p:nvPr/>
        </p:nvCxnSpPr>
        <p:spPr>
          <a:xfrm flipH="1" rot="10800000">
            <a:off x="3182214" y="3255688"/>
            <a:ext cx="398999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54" name="Shape 1854"/>
          <p:cNvSpPr/>
          <p:nvPr/>
        </p:nvSpPr>
        <p:spPr>
          <a:xfrm>
            <a:off x="2843546" y="2677675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xx</a:t>
            </a:r>
          </a:p>
        </p:txBody>
      </p:sp>
      <p:sp>
        <p:nvSpPr>
          <p:cNvPr id="1853" name="Shape 1853"/>
          <p:cNvSpPr/>
          <p:nvPr/>
        </p:nvSpPr>
        <p:spPr>
          <a:xfrm>
            <a:off x="3247441" y="3038697"/>
            <a:ext cx="667800" cy="216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Σ</a:t>
            </a:r>
            <a:r>
              <a:rPr b="1" baseline="30000" lang="en" sz="18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1855" name="Shape 1855"/>
          <p:cNvSpPr/>
          <p:nvPr/>
        </p:nvSpPr>
        <p:spPr>
          <a:xfrm>
            <a:off x="2058775" y="1952075"/>
            <a:ext cx="668100" cy="33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y</a:t>
            </a:r>
          </a:p>
        </p:txBody>
      </p:sp>
      <p:cxnSp>
        <p:nvCxnSpPr>
          <p:cNvPr id="1856" name="Shape 1856"/>
          <p:cNvCxnSpPr>
            <a:stCxn id="1854" idx="0"/>
            <a:endCxn id="1855" idx="2"/>
          </p:cNvCxnSpPr>
          <p:nvPr/>
        </p:nvCxnSpPr>
        <p:spPr>
          <a:xfrm rot="10800000">
            <a:off x="2392946" y="2284675"/>
            <a:ext cx="784500" cy="39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57" name="Shape 1857"/>
          <p:cNvCxnSpPr>
            <a:stCxn id="1844" idx="1"/>
            <a:endCxn id="1855" idx="1"/>
          </p:cNvCxnSpPr>
          <p:nvPr/>
        </p:nvCxnSpPr>
        <p:spPr>
          <a:xfrm rot="10800000">
            <a:off x="2058751" y="2118557"/>
            <a:ext cx="784800" cy="2255100"/>
          </a:xfrm>
          <a:prstGeom prst="curvedConnector3">
            <a:avLst>
              <a:gd fmla="val 30077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58" name="Shape 1858"/>
          <p:cNvSpPr/>
          <p:nvPr/>
        </p:nvSpPr>
        <p:spPr>
          <a:xfrm>
            <a:off x="2178100" y="2620050"/>
            <a:ext cx="240600" cy="1645200"/>
          </a:xfrm>
          <a:prstGeom prst="leftBrace">
            <a:avLst>
              <a:gd fmla="val 90928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9" name="Shape 1859"/>
          <p:cNvSpPr txBox="1"/>
          <p:nvPr/>
        </p:nvSpPr>
        <p:spPr>
          <a:xfrm>
            <a:off x="787275" y="3079000"/>
            <a:ext cx="1514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Variational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Autoencoder</a:t>
            </a:r>
          </a:p>
        </p:txBody>
      </p:sp>
      <p:sp>
        <p:nvSpPr>
          <p:cNvPr id="1860" name="Shape 1860"/>
          <p:cNvSpPr txBox="1"/>
          <p:nvPr/>
        </p:nvSpPr>
        <p:spPr>
          <a:xfrm>
            <a:off x="475625" y="1519062"/>
            <a:ext cx="16818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Discriminator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network</a:t>
            </a:r>
          </a:p>
        </p:txBody>
      </p:sp>
      <p:cxnSp>
        <p:nvCxnSpPr>
          <p:cNvPr id="1861" name="Shape 1861"/>
          <p:cNvCxnSpPr>
            <a:stCxn id="1844" idx="3"/>
            <a:endCxn id="1862" idx="2"/>
          </p:cNvCxnSpPr>
          <p:nvPr/>
        </p:nvCxnSpPr>
        <p:spPr>
          <a:xfrm rot="10800000">
            <a:off x="3346951" y="1975457"/>
            <a:ext cx="164400" cy="2398200"/>
          </a:xfrm>
          <a:prstGeom prst="curvedConnector4">
            <a:avLst>
              <a:gd fmla="val -534290" name="adj1"/>
              <a:gd fmla="val 72513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863" name="Shape 1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174" y="1567850"/>
            <a:ext cx="3656120" cy="121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Shape 1864"/>
          <p:cNvSpPr txBox="1"/>
          <p:nvPr/>
        </p:nvSpPr>
        <p:spPr>
          <a:xfrm>
            <a:off x="5775175" y="1149262"/>
            <a:ext cx="2367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Pretrained AlexNet</a:t>
            </a:r>
          </a:p>
        </p:txBody>
      </p:sp>
      <p:cxnSp>
        <p:nvCxnSpPr>
          <p:cNvPr id="1865" name="Shape 1865"/>
          <p:cNvCxnSpPr>
            <a:stCxn id="1844" idx="3"/>
            <a:endCxn id="1866" idx="1"/>
          </p:cNvCxnSpPr>
          <p:nvPr/>
        </p:nvCxnSpPr>
        <p:spPr>
          <a:xfrm flipH="1" rot="10800000">
            <a:off x="3511351" y="2282657"/>
            <a:ext cx="1366800" cy="20910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67" name="Shape 1867"/>
          <p:cNvCxnSpPr>
            <a:stCxn id="1854" idx="3"/>
            <a:endCxn id="1868" idx="1"/>
          </p:cNvCxnSpPr>
          <p:nvPr/>
        </p:nvCxnSpPr>
        <p:spPr>
          <a:xfrm flipH="1" rot="10800000">
            <a:off x="3511346" y="1968625"/>
            <a:ext cx="1308600" cy="8175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69" name="Shape 1869"/>
          <p:cNvCxnSpPr/>
          <p:nvPr/>
        </p:nvCxnSpPr>
        <p:spPr>
          <a:xfrm>
            <a:off x="7468700" y="2732725"/>
            <a:ext cx="0" cy="612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70" name="Shape 1870"/>
          <p:cNvCxnSpPr>
            <a:stCxn id="1866" idx="3"/>
            <a:endCxn id="1871" idx="0"/>
          </p:cNvCxnSpPr>
          <p:nvPr/>
        </p:nvCxnSpPr>
        <p:spPr>
          <a:xfrm>
            <a:off x="5090275" y="2282800"/>
            <a:ext cx="1588500" cy="321000"/>
          </a:xfrm>
          <a:prstGeom prst="curvedConnector2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871" name="Shape 1871"/>
          <p:cNvSpPr/>
          <p:nvPr/>
        </p:nvSpPr>
        <p:spPr>
          <a:xfrm>
            <a:off x="6572575" y="2603875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8" name="Shape 1868"/>
          <p:cNvSpPr/>
          <p:nvPr/>
        </p:nvSpPr>
        <p:spPr>
          <a:xfrm>
            <a:off x="4819975" y="186265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6" name="Shape 1866"/>
          <p:cNvSpPr/>
          <p:nvPr/>
        </p:nvSpPr>
        <p:spPr>
          <a:xfrm>
            <a:off x="4878175" y="217675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72" name="Shape 1872"/>
          <p:cNvCxnSpPr>
            <a:stCxn id="1868" idx="3"/>
            <a:endCxn id="1873" idx="0"/>
          </p:cNvCxnSpPr>
          <p:nvPr/>
        </p:nvCxnSpPr>
        <p:spPr>
          <a:xfrm>
            <a:off x="5032075" y="1968700"/>
            <a:ext cx="2436600" cy="635100"/>
          </a:xfrm>
          <a:prstGeom prst="curvedConnector2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873" name="Shape 1873"/>
          <p:cNvSpPr/>
          <p:nvPr/>
        </p:nvSpPr>
        <p:spPr>
          <a:xfrm>
            <a:off x="7362650" y="2603875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4" name="Shape 1874"/>
          <p:cNvSpPr/>
          <p:nvPr/>
        </p:nvSpPr>
        <p:spPr>
          <a:xfrm>
            <a:off x="6344575" y="3430625"/>
            <a:ext cx="668100" cy="33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xf</a:t>
            </a:r>
          </a:p>
        </p:txBody>
      </p:sp>
      <p:sp>
        <p:nvSpPr>
          <p:cNvPr id="1875" name="Shape 1875"/>
          <p:cNvSpPr/>
          <p:nvPr/>
        </p:nvSpPr>
        <p:spPr>
          <a:xfrm>
            <a:off x="7134050" y="3430625"/>
            <a:ext cx="668100" cy="33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xxf</a:t>
            </a:r>
          </a:p>
        </p:txBody>
      </p:sp>
      <p:sp>
        <p:nvSpPr>
          <p:cNvPr id="1876" name="Shape 1876"/>
          <p:cNvSpPr txBox="1"/>
          <p:nvPr/>
        </p:nvSpPr>
        <p:spPr>
          <a:xfrm>
            <a:off x="5162650" y="3345325"/>
            <a:ext cx="1122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 of real image</a:t>
            </a:r>
          </a:p>
        </p:txBody>
      </p:sp>
      <p:sp>
        <p:nvSpPr>
          <p:cNvPr id="1877" name="Shape 1877"/>
          <p:cNvSpPr txBox="1"/>
          <p:nvPr/>
        </p:nvSpPr>
        <p:spPr>
          <a:xfrm>
            <a:off x="7866075" y="3188225"/>
            <a:ext cx="12780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 of reconstructed image</a:t>
            </a:r>
          </a:p>
        </p:txBody>
      </p:sp>
      <p:sp>
        <p:nvSpPr>
          <p:cNvPr id="1878" name="Shape 1878"/>
          <p:cNvSpPr txBox="1"/>
          <p:nvPr/>
        </p:nvSpPr>
        <p:spPr>
          <a:xfrm>
            <a:off x="6572575" y="4099675"/>
            <a:ext cx="1020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L2 loss</a:t>
            </a:r>
          </a:p>
        </p:txBody>
      </p:sp>
      <p:cxnSp>
        <p:nvCxnSpPr>
          <p:cNvPr id="1879" name="Shape 1879"/>
          <p:cNvCxnSpPr/>
          <p:nvPr/>
        </p:nvCxnSpPr>
        <p:spPr>
          <a:xfrm>
            <a:off x="6678625" y="2732725"/>
            <a:ext cx="0" cy="612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80" name="Shape 1880"/>
          <p:cNvCxnSpPr>
            <a:stCxn id="1874" idx="2"/>
          </p:cNvCxnSpPr>
          <p:nvPr/>
        </p:nvCxnSpPr>
        <p:spPr>
          <a:xfrm>
            <a:off x="6678625" y="3763325"/>
            <a:ext cx="212100" cy="402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81" name="Shape 1881"/>
          <p:cNvCxnSpPr>
            <a:stCxn id="1875" idx="2"/>
          </p:cNvCxnSpPr>
          <p:nvPr/>
        </p:nvCxnSpPr>
        <p:spPr>
          <a:xfrm flipH="1">
            <a:off x="7255400" y="3763325"/>
            <a:ext cx="212700" cy="409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62" name="Shape 1862"/>
          <p:cNvSpPr/>
          <p:nvPr/>
        </p:nvSpPr>
        <p:spPr>
          <a:xfrm>
            <a:off x="3240890" y="1763420"/>
            <a:ext cx="2121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2" name="Shape 1882"/>
          <p:cNvSpPr txBox="1"/>
          <p:nvPr/>
        </p:nvSpPr>
        <p:spPr>
          <a:xfrm>
            <a:off x="6507725" y="79900"/>
            <a:ext cx="25776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Dosovitskiy and Brox, “Generating Images with Perceptual Similarity Metrics based on Deep Networks”, arXiv 2016 </a:t>
            </a:r>
          </a:p>
        </p:txBody>
      </p:sp>
      <p:sp>
        <p:nvSpPr>
          <p:cNvPr id="1883" name="Shape 1883"/>
          <p:cNvSpPr txBox="1"/>
          <p:nvPr/>
        </p:nvSpPr>
        <p:spPr>
          <a:xfrm>
            <a:off x="1069375" y="957525"/>
            <a:ext cx="26469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Real or Generated</a:t>
            </a:r>
          </a:p>
        </p:txBody>
      </p:sp>
      <p:cxnSp>
        <p:nvCxnSpPr>
          <p:cNvPr id="1884" name="Shape 1884"/>
          <p:cNvCxnSpPr>
            <a:stCxn id="1885" idx="0"/>
            <a:endCxn id="1883" idx="2"/>
          </p:cNvCxnSpPr>
          <p:nvPr/>
        </p:nvCxnSpPr>
        <p:spPr>
          <a:xfrm rot="10800000">
            <a:off x="2392825" y="1350525"/>
            <a:ext cx="0" cy="60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86" name="Shape 1886"/>
          <p:cNvSpPr txBox="1"/>
          <p:nvPr/>
        </p:nvSpPr>
        <p:spPr>
          <a:xfrm>
            <a:off x="2500800" y="1519075"/>
            <a:ext cx="1353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Pixel loss</a:t>
            </a:r>
          </a:p>
        </p:txBody>
      </p:sp>
      <p:cxnSp>
        <p:nvCxnSpPr>
          <p:cNvPr id="1887" name="Shape 1887"/>
          <p:cNvCxnSpPr>
            <a:stCxn id="1888" idx="0"/>
            <a:endCxn id="1886" idx="2"/>
          </p:cNvCxnSpPr>
          <p:nvPr/>
        </p:nvCxnSpPr>
        <p:spPr>
          <a:xfrm rot="10800000">
            <a:off x="3177450" y="1985875"/>
            <a:ext cx="0" cy="69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everything together</a:t>
            </a:r>
          </a:p>
        </p:txBody>
      </p:sp>
      <p:sp>
        <p:nvSpPr>
          <p:cNvPr id="1894" name="Shape 1894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95" name="Shape 1895"/>
          <p:cNvSpPr txBox="1"/>
          <p:nvPr/>
        </p:nvSpPr>
        <p:spPr>
          <a:xfrm>
            <a:off x="6507725" y="79900"/>
            <a:ext cx="25776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Dosovitskiy and Brox, “Generating Images with Perceptual Similarity Metrics based on Deep Networks”, arXiv 2016 </a:t>
            </a:r>
          </a:p>
        </p:txBody>
      </p:sp>
      <p:pic>
        <p:nvPicPr>
          <p:cNvPr id="1896" name="Shape 18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18" y="946700"/>
            <a:ext cx="4718156" cy="3671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Shape 1897"/>
          <p:cNvSpPr txBox="1"/>
          <p:nvPr/>
        </p:nvSpPr>
        <p:spPr>
          <a:xfrm>
            <a:off x="387450" y="1886300"/>
            <a:ext cx="20772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Samples </a:t>
            </a:r>
            <a:br>
              <a:rPr lang="en" sz="2000"/>
            </a:br>
            <a:r>
              <a:rPr lang="en" sz="2000"/>
              <a:t>from the </a:t>
            </a:r>
            <a:br>
              <a:rPr lang="en" sz="2000"/>
            </a:br>
            <a:r>
              <a:rPr lang="en" sz="2000"/>
              <a:t>model, trained on ImageNet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Spatio-Temporal ConvNets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0" y="4108725"/>
            <a:ext cx="6988499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[3D Convolutional Neural Networks for Human Action Recognition, Ji et al., 2010]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712" y="1043998"/>
            <a:ext cx="7303925" cy="280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Shape 19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Recap</a:t>
            </a:r>
          </a:p>
        </p:txBody>
      </p:sp>
      <p:sp>
        <p:nvSpPr>
          <p:cNvPr id="1903" name="Shape 1903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Videos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Unsupervised learning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Autoencoders: Traditional / variational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Generative Adversarial Networks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Next time: Guest lecture from Jeff Dean</a:t>
            </a:r>
          </a:p>
        </p:txBody>
      </p:sp>
      <p:sp>
        <p:nvSpPr>
          <p:cNvPr id="1904" name="Shape 1904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Spatio-Temporal ConvNets</a:t>
            </a: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904996"/>
            <a:ext cx="6084499" cy="302471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4" name="Shape 154"/>
          <p:cNvSpPr txBox="1"/>
          <p:nvPr/>
        </p:nvSpPr>
        <p:spPr>
          <a:xfrm>
            <a:off x="180125" y="4108950"/>
            <a:ext cx="8543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Sequential Deep Learning for Human Action Recognition, Baccouche et al., 2011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50" y="1161037"/>
            <a:ext cx="767715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Spatio-Temporal ConvNets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96925" y="4160275"/>
            <a:ext cx="7625699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[Large-scale Video Classification with Convolutional Neural Networks, Karpathy et al., 2014]</a:t>
            </a:r>
          </a:p>
        </p:txBody>
      </p:sp>
      <p:sp>
        <p:nvSpPr>
          <p:cNvPr id="163" name="Shape 163"/>
          <p:cNvSpPr/>
          <p:nvPr/>
        </p:nvSpPr>
        <p:spPr>
          <a:xfrm>
            <a:off x="6742200" y="1097975"/>
            <a:ext cx="1852800" cy="28262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5990925" y="343100"/>
            <a:ext cx="3473999" cy="57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spatio-temporal convolutions;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worked best.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Spatio-Temporal ConvNets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96925" y="4160275"/>
            <a:ext cx="7625699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[Large-scale Video Classification with Convolutional Neural Networks, Karpathy et al., 2014]</a:t>
            </a:r>
          </a:p>
        </p:txBody>
      </p:sp>
      <p:pic>
        <p:nvPicPr>
          <p:cNvPr descr="slow_motion5x5_filters.gif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812" y="919612"/>
            <a:ext cx="427672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377425" y="1312425"/>
            <a:ext cx="2907899" cy="155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Learned filters on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the first layer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Spatio-Temporal ConvNets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96925" y="4160275"/>
            <a:ext cx="7625699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[Large-scale Video Classification with Convolutional Neural Networks, Karpathy et al., 2014]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00" y="857400"/>
            <a:ext cx="6364800" cy="3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6750775" y="909250"/>
            <a:ext cx="20931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 million videos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487 sports classes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8" name="Shape 188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Spatio-Temporal ConvNets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96925" y="4160275"/>
            <a:ext cx="7625699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[Large-scale Video Classification with Convolutional Neural Networks, Karpathy et al., 2014]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50" y="787201"/>
            <a:ext cx="7032950" cy="265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5369750" y="1441175"/>
            <a:ext cx="1235100" cy="265800"/>
          </a:xfrm>
          <a:prstGeom prst="rect">
            <a:avLst/>
          </a:prstGeom>
          <a:solidFill>
            <a:srgbClr val="FFC7C7">
              <a:alpha val="3808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5369750" y="2880250"/>
            <a:ext cx="1235100" cy="265800"/>
          </a:xfrm>
          <a:prstGeom prst="rect">
            <a:avLst/>
          </a:prstGeom>
          <a:solidFill>
            <a:srgbClr val="FFC7C7">
              <a:alpha val="3808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600450" y="3585550"/>
            <a:ext cx="772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The motion information didn’t add all that much...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Spatio-Temporal ConvNets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12" y="713199"/>
            <a:ext cx="7784174" cy="37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Administrative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Everyone should be done with Assignment 3 now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Milestone grades will go out soon</a:t>
            </a:r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6" name="Shape 206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Spatio-Temporal ConvNets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96925" y="3911500"/>
            <a:ext cx="7528799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[Learning Spatiotemporal Features with 3D Convolutional Networks, Tran et al. 2015]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62" y="1344674"/>
            <a:ext cx="8333673" cy="1379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2564800" y="3105050"/>
            <a:ext cx="6484800" cy="65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3D VGGNet, basically.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5" name="Shape 215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Spatio-Temporal ConvNets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250" y="1125625"/>
            <a:ext cx="695325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0466" y="3816222"/>
            <a:ext cx="88179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[Two-Stream Convolutional Networks for Action Recognition in Videos, </a:t>
            </a:r>
            <a:r>
              <a:rPr b="1" lang="en">
                <a:solidFill>
                  <a:srgbClr val="0000FF"/>
                </a:solidFill>
              </a:rPr>
              <a:t>Simonyan</a:t>
            </a:r>
            <a:r>
              <a:rPr lang="en"/>
              <a:t> and Zisserman 2014]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6900" y="4259500"/>
            <a:ext cx="920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</a:rPr>
              <a:t>[T. Brox and J. Malik, “Large displacement optical flow: Descriptor matching in variational motion estimation,” 2011]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5482250" y="3585550"/>
            <a:ext cx="2573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(of VGGNet fame)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Spatio-Temporal ConvNets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50466" y="3816222"/>
            <a:ext cx="88179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[Two-Stream Convolutional Networks for Action Recognition in Videos, </a:t>
            </a:r>
            <a:r>
              <a:rPr b="1" lang="en"/>
              <a:t>Simonyan</a:t>
            </a:r>
            <a:r>
              <a:rPr lang="en"/>
              <a:t> and Zisserman 2014]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571" y="199225"/>
            <a:ext cx="3160328" cy="11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36900" y="4259500"/>
            <a:ext cx="920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</a:rPr>
              <a:t>[T. Brox and J. Malik, “Large displacement optical flow: Descriptor matching in variational motion estimation,” 2011]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450" y="1916225"/>
            <a:ext cx="71247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406775" y="3027975"/>
            <a:ext cx="6347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Two-stream version works much better than either alone.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6" name="Shape 236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Long-time Spatio-Temporal ConvNets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23025" y="857400"/>
            <a:ext cx="7282500" cy="106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All 3D ConvNets so far used local motion cues to get extra accuracy (e.g. half a second or so)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if the temporal dependencies of interest are much much longer? E.g. several seconds?</a:t>
            </a: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78156" r="0" t="0"/>
          <a:stretch/>
        </p:blipFill>
        <p:spPr>
          <a:xfrm>
            <a:off x="4342125" y="2607675"/>
            <a:ext cx="1155874" cy="1857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Shape 239"/>
          <p:cNvCxnSpPr/>
          <p:nvPr/>
        </p:nvCxnSpPr>
        <p:spPr>
          <a:xfrm>
            <a:off x="420322" y="4177427"/>
            <a:ext cx="85520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0" name="Shape 240"/>
          <p:cNvCxnSpPr/>
          <p:nvPr/>
        </p:nvCxnSpPr>
        <p:spPr>
          <a:xfrm>
            <a:off x="437477" y="4415622"/>
            <a:ext cx="85520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1" name="Shape 241"/>
          <p:cNvCxnSpPr/>
          <p:nvPr/>
        </p:nvCxnSpPr>
        <p:spPr>
          <a:xfrm rot="10800000">
            <a:off x="1483975" y="3276899"/>
            <a:ext cx="0" cy="102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2" name="Shape 242"/>
          <p:cNvCxnSpPr/>
          <p:nvPr/>
        </p:nvCxnSpPr>
        <p:spPr>
          <a:xfrm rot="10800000">
            <a:off x="7126200" y="3276899"/>
            <a:ext cx="0" cy="102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3" name="Shape 243"/>
          <p:cNvSpPr txBox="1"/>
          <p:nvPr/>
        </p:nvSpPr>
        <p:spPr>
          <a:xfrm>
            <a:off x="1544000" y="3113775"/>
            <a:ext cx="1758299" cy="3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event 1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7351325" y="3060300"/>
            <a:ext cx="1758299" cy="3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event 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475" y="956449"/>
            <a:ext cx="5046474" cy="250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1" name="Shape 251"/>
          <p:cNvSpPr txBox="1"/>
          <p:nvPr/>
        </p:nvSpPr>
        <p:spPr>
          <a:xfrm>
            <a:off x="180125" y="4108950"/>
            <a:ext cx="8543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Sequential Deep Learning for Human Action Recognition, Baccouche et al., </a:t>
            </a:r>
            <a:r>
              <a:rPr b="1" lang="en">
                <a:solidFill>
                  <a:srgbClr val="0000FF"/>
                </a:solidFill>
              </a:rPr>
              <a:t>2011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Long-time Spatio-Temporal ConvNets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784600" y="3611275"/>
            <a:ext cx="7788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(This paper was way ahead of its time. Cited 65 times.)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9" name="Shape 259"/>
          <p:cNvSpPr txBox="1"/>
          <p:nvPr/>
        </p:nvSpPr>
        <p:spPr>
          <a:xfrm>
            <a:off x="180125" y="4108950"/>
            <a:ext cx="8543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Sequential Deep Learning for Human Action Recognition, Baccouche et al., </a:t>
            </a:r>
            <a:r>
              <a:rPr b="1" lang="en">
                <a:solidFill>
                  <a:srgbClr val="0000FF"/>
                </a:solidFill>
              </a:rPr>
              <a:t>2011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Long-time Spatio-Temporal ConvNets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37" y="1463862"/>
            <a:ext cx="669607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4692525" y="909275"/>
            <a:ext cx="44234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LSTM way before it was cool</a:t>
            </a:r>
          </a:p>
        </p:txBody>
      </p:sp>
      <p:cxnSp>
        <p:nvCxnSpPr>
          <p:cNvPr id="263" name="Shape 263"/>
          <p:cNvCxnSpPr/>
          <p:nvPr/>
        </p:nvCxnSpPr>
        <p:spPr>
          <a:xfrm flipH="1">
            <a:off x="6004449" y="1423925"/>
            <a:ext cx="489000" cy="52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4" name="Shape 264"/>
          <p:cNvSpPr txBox="1"/>
          <p:nvPr/>
        </p:nvSpPr>
        <p:spPr>
          <a:xfrm>
            <a:off x="784600" y="3611275"/>
            <a:ext cx="7788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(This paper was way ahead of its time. Cited 65 times.)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0" name="Shape 270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Long-time Spatio-Temporal ConvNets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600" y="1109847"/>
            <a:ext cx="3891349" cy="273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141600" y="4194575"/>
            <a:ext cx="8860799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[Long-term Recurrent Convolutional Networks for Visual Recognition and Description, Donahue et al., 2015]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8" name="Shape 278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Long-time Spatio-Temporal ConvNets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141600" y="4194575"/>
            <a:ext cx="8860799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[Beyond Short Snippets: Deep Networks for Video Classification, Ng et al., 2015]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23" y="958250"/>
            <a:ext cx="4310416" cy="29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825" y="923925"/>
            <a:ext cx="2484499" cy="29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 so far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457200" y="9715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We looked at two types of architectural patterns: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Model temporal motion locally (3D CONV)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 Model temporal motion globally (LSTM / RNN)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>
              <a:spcBef>
                <a:spcPts val="0"/>
              </a:spcBef>
              <a:buSzPct val="100000"/>
              <a:buChar char="+"/>
            </a:pPr>
            <a:r>
              <a:rPr lang="en" sz="2400"/>
              <a:t>Fusions of both approaches at the same time.</a:t>
            </a:r>
          </a:p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 so far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457200" y="9715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We looked at two types of architectural patterns: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400"/>
              <a:t>Model temporal motion locally (3D CONV)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 Model temporal motion globally (LSTM / RNN)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+"/>
            </a:pPr>
            <a:r>
              <a:rPr lang="en" sz="2400"/>
              <a:t>Fusions of both approaches at the same time.</a:t>
            </a:r>
          </a:p>
        </p:txBody>
      </p:sp>
      <p:sp>
        <p:nvSpPr>
          <p:cNvPr id="295" name="Shape 29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6" name="Shape 296"/>
          <p:cNvSpPr txBox="1"/>
          <p:nvPr/>
        </p:nvSpPr>
        <p:spPr>
          <a:xfrm>
            <a:off x="4348975" y="3982800"/>
            <a:ext cx="4880699" cy="30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There is another (cleaner) way!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23375" y="-215296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Last class</a:t>
            </a:r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75" y="906875"/>
            <a:ext cx="2923500" cy="156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 b="0" l="0" r="0" t="1854"/>
          <a:stretch/>
        </p:blipFill>
        <p:spPr>
          <a:xfrm>
            <a:off x="856208" y="3001925"/>
            <a:ext cx="7136016" cy="15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5">
            <a:alphaModFix/>
          </a:blip>
          <a:srcRect b="0" l="2893" r="0" t="9074"/>
          <a:stretch/>
        </p:blipFill>
        <p:spPr>
          <a:xfrm>
            <a:off x="3690341" y="794601"/>
            <a:ext cx="3723207" cy="153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0099" y="1123276"/>
            <a:ext cx="1387050" cy="12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324950" y="549250"/>
            <a:ext cx="3365399" cy="39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Segmentation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4227050" y="362775"/>
            <a:ext cx="3365399" cy="39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Spatial Transformer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745200" y="2538562"/>
            <a:ext cx="3365399" cy="39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Soft Attention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2" name="Shape 302"/>
          <p:cNvSpPr/>
          <p:nvPr/>
        </p:nvSpPr>
        <p:spPr>
          <a:xfrm>
            <a:off x="2375500" y="832050"/>
            <a:ext cx="2659199" cy="2839199"/>
          </a:xfrm>
          <a:prstGeom prst="trapezoid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3D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/>
              <a:t>CONVNET</a:t>
            </a:r>
          </a:p>
        </p:txBody>
      </p:sp>
      <p:sp>
        <p:nvSpPr>
          <p:cNvPr id="303" name="Shape 303"/>
          <p:cNvSpPr/>
          <p:nvPr/>
        </p:nvSpPr>
        <p:spPr>
          <a:xfrm>
            <a:off x="711975" y="3868625"/>
            <a:ext cx="7900199" cy="4460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video</a:t>
            </a:r>
          </a:p>
        </p:txBody>
      </p:sp>
      <p:sp>
        <p:nvSpPr>
          <p:cNvPr id="304" name="Shape 304"/>
          <p:cNvSpPr/>
          <p:nvPr/>
        </p:nvSpPr>
        <p:spPr>
          <a:xfrm>
            <a:off x="2276800" y="3868630"/>
            <a:ext cx="2856599" cy="446099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941625" y="223025"/>
            <a:ext cx="1509599" cy="514799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RNN</a:t>
            </a:r>
          </a:p>
        </p:txBody>
      </p:sp>
      <p:sp>
        <p:nvSpPr>
          <p:cNvPr id="306" name="Shape 306"/>
          <p:cNvSpPr/>
          <p:nvPr/>
        </p:nvSpPr>
        <p:spPr>
          <a:xfrm>
            <a:off x="2365853" y="248750"/>
            <a:ext cx="429950" cy="360275"/>
          </a:xfrm>
          <a:custGeom>
            <a:pathLst>
              <a:path extrusionOk="0" h="14411" w="17198">
                <a:moveTo>
                  <a:pt x="15140" y="0"/>
                </a:moveTo>
                <a:cubicBezTo>
                  <a:pt x="12623" y="1544"/>
                  <a:pt x="-300" y="6862"/>
                  <a:pt x="43" y="9264"/>
                </a:cubicBezTo>
                <a:cubicBezTo>
                  <a:pt x="386" y="11665"/>
                  <a:pt x="14338" y="13553"/>
                  <a:pt x="17198" y="14411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307" name="Shape 307"/>
          <p:cNvSpPr txBox="1"/>
          <p:nvPr/>
        </p:nvSpPr>
        <p:spPr>
          <a:xfrm>
            <a:off x="6014925" y="1859400"/>
            <a:ext cx="3328200" cy="29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Finite temporal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extent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(neurons that are only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function of finitely many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video frames in the past)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5863750" y="135225"/>
            <a:ext cx="3328200" cy="29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Infinite (in theory) temporal extent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(neurons that are function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of all video frames in the past)</a:t>
            </a:r>
          </a:p>
        </p:txBody>
      </p:sp>
      <p:cxnSp>
        <p:nvCxnSpPr>
          <p:cNvPr id="309" name="Shape 309"/>
          <p:cNvCxnSpPr/>
          <p:nvPr/>
        </p:nvCxnSpPr>
        <p:spPr>
          <a:xfrm rot="10800000">
            <a:off x="4751700" y="600450"/>
            <a:ext cx="874799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0" name="Shape 310"/>
          <p:cNvCxnSpPr/>
          <p:nvPr/>
        </p:nvCxnSpPr>
        <p:spPr>
          <a:xfrm rot="10800000">
            <a:off x="4751699" y="1625200"/>
            <a:ext cx="1001700" cy="538499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1" name="Shape 311"/>
          <p:cNvCxnSpPr/>
          <p:nvPr/>
        </p:nvCxnSpPr>
        <p:spPr>
          <a:xfrm rot="10800000">
            <a:off x="4907949" y="2247499"/>
            <a:ext cx="896700" cy="193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2" name="Shape 312"/>
          <p:cNvCxnSpPr/>
          <p:nvPr/>
        </p:nvCxnSpPr>
        <p:spPr>
          <a:xfrm flipH="1">
            <a:off x="5133400" y="2730350"/>
            <a:ext cx="717599" cy="246299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8" name="Shape 318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Long-time Spatio-Temporal ConvNets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171550" y="4159250"/>
            <a:ext cx="8346299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[Delving Deeper into Convolutional Networks for Learning Video Representations, Ballas et al., 2016]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74" y="1106425"/>
            <a:ext cx="5202726" cy="280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5506975" y="960725"/>
            <a:ext cx="3465299" cy="3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Beautiful: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All neurons in the ConvNet are recurrent.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Only requires (existing) 2D CONV routines. No need for 3D spatio-temporal CONV.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924" y="1921125"/>
            <a:ext cx="2669399" cy="9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8" name="Shape 328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Long-time Spatio-Temporal ConvNets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71550" y="4159250"/>
            <a:ext cx="8346299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[Delving Deeper into Convolutional Networks for Learning Video Representations, Ballas et al., 2016]</a:t>
            </a:r>
          </a:p>
        </p:txBody>
      </p:sp>
      <p:sp>
        <p:nvSpPr>
          <p:cNvPr id="330" name="Shape 330"/>
          <p:cNvSpPr/>
          <p:nvPr/>
        </p:nvSpPr>
        <p:spPr>
          <a:xfrm>
            <a:off x="2045375" y="1938200"/>
            <a:ext cx="513300" cy="14802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1" name="Shape 331"/>
          <p:cNvCxnSpPr/>
          <p:nvPr/>
        </p:nvCxnSpPr>
        <p:spPr>
          <a:xfrm>
            <a:off x="2777475" y="2741200"/>
            <a:ext cx="23658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2" name="Shape 332"/>
          <p:cNvSpPr txBox="1"/>
          <p:nvPr/>
        </p:nvSpPr>
        <p:spPr>
          <a:xfrm>
            <a:off x="2740325" y="22713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Convolution Layer</a:t>
            </a:r>
          </a:p>
        </p:txBody>
      </p:sp>
      <p:sp>
        <p:nvSpPr>
          <p:cNvPr id="333" name="Shape 333"/>
          <p:cNvSpPr/>
          <p:nvPr/>
        </p:nvSpPr>
        <p:spPr>
          <a:xfrm>
            <a:off x="5499425" y="1938200"/>
            <a:ext cx="513300" cy="1480200"/>
          </a:xfrm>
          <a:prstGeom prst="cube">
            <a:avLst>
              <a:gd fmla="val 77711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634750" y="1230100"/>
            <a:ext cx="3414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Normal ConvNet: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0" name="Shape 340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Long-time Spatio-Temporal ConvNets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71550" y="4159250"/>
            <a:ext cx="8346299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[Delving Deeper into Convolutional Networks for Learning Video Representations, Ballas et al., 2016]</a:t>
            </a:r>
          </a:p>
        </p:txBody>
      </p:sp>
      <p:sp>
        <p:nvSpPr>
          <p:cNvPr id="342" name="Shape 342"/>
          <p:cNvSpPr/>
          <p:nvPr/>
        </p:nvSpPr>
        <p:spPr>
          <a:xfrm>
            <a:off x="2131150" y="857400"/>
            <a:ext cx="513300" cy="1480200"/>
          </a:xfrm>
          <a:prstGeom prst="cube">
            <a:avLst>
              <a:gd fmla="val 77711" name="adj"/>
            </a:avLst>
          </a:prstGeom>
          <a:solidFill>
            <a:srgbClr val="F4CCCC">
              <a:alpha val="5192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3" name="Shape 343"/>
          <p:cNvCxnSpPr/>
          <p:nvPr/>
        </p:nvCxnSpPr>
        <p:spPr>
          <a:xfrm>
            <a:off x="2863250" y="1660400"/>
            <a:ext cx="1845899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4" name="Shape 344"/>
          <p:cNvSpPr txBox="1"/>
          <p:nvPr/>
        </p:nvSpPr>
        <p:spPr>
          <a:xfrm>
            <a:off x="2826100" y="1190550"/>
            <a:ext cx="97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</a:t>
            </a:r>
          </a:p>
        </p:txBody>
      </p:sp>
      <p:sp>
        <p:nvSpPr>
          <p:cNvPr id="345" name="Shape 345"/>
          <p:cNvSpPr/>
          <p:nvPr/>
        </p:nvSpPr>
        <p:spPr>
          <a:xfrm>
            <a:off x="7950475" y="1681250"/>
            <a:ext cx="513300" cy="1480200"/>
          </a:xfrm>
          <a:prstGeom prst="cube">
            <a:avLst>
              <a:gd fmla="val 77711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6" name="Shape 346"/>
          <p:cNvCxnSpPr/>
          <p:nvPr/>
        </p:nvCxnSpPr>
        <p:spPr>
          <a:xfrm>
            <a:off x="2865000" y="3293900"/>
            <a:ext cx="18014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7" name="Shape 347"/>
          <p:cNvSpPr/>
          <p:nvPr/>
        </p:nvSpPr>
        <p:spPr>
          <a:xfrm>
            <a:off x="2131150" y="2607800"/>
            <a:ext cx="513300" cy="1480200"/>
          </a:xfrm>
          <a:prstGeom prst="cube">
            <a:avLst>
              <a:gd fmla="val 77711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2863250" y="2916350"/>
            <a:ext cx="2195999" cy="32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684700" y="1433150"/>
            <a:ext cx="1264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layer N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7308350" y="3293900"/>
            <a:ext cx="1604399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layer N+1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352700" y="2699750"/>
            <a:ext cx="2282099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layer N+1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at previous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timestep</a:t>
            </a:r>
          </a:p>
        </p:txBody>
      </p:sp>
      <p:cxnSp>
        <p:nvCxnSpPr>
          <p:cNvPr id="352" name="Shape 352"/>
          <p:cNvCxnSpPr/>
          <p:nvPr/>
        </p:nvCxnSpPr>
        <p:spPr>
          <a:xfrm>
            <a:off x="4717825" y="1681250"/>
            <a:ext cx="411599" cy="7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3" name="Shape 353"/>
          <p:cNvCxnSpPr/>
          <p:nvPr/>
        </p:nvCxnSpPr>
        <p:spPr>
          <a:xfrm flipH="1" rot="10800000">
            <a:off x="4683500" y="2693424"/>
            <a:ext cx="429000" cy="5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4" name="Shape 354"/>
          <p:cNvSpPr/>
          <p:nvPr/>
        </p:nvSpPr>
        <p:spPr>
          <a:xfrm>
            <a:off x="5155300" y="1887650"/>
            <a:ext cx="1845899" cy="1221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RNN-like recurrence (GRU)</a:t>
            </a:r>
          </a:p>
        </p:txBody>
      </p:sp>
      <p:cxnSp>
        <p:nvCxnSpPr>
          <p:cNvPr id="355" name="Shape 355"/>
          <p:cNvCxnSpPr>
            <a:stCxn id="354" idx="3"/>
          </p:cNvCxnSpPr>
          <p:nvPr/>
        </p:nvCxnSpPr>
        <p:spPr>
          <a:xfrm>
            <a:off x="7001200" y="2498150"/>
            <a:ext cx="8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Long-time Spatio-Temporal ConvNets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171550" y="4159250"/>
            <a:ext cx="8346299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[Delving Deeper into Convolutional Networks for Learning Video Representations, Ballas et al., 2016]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231625" y="977100"/>
            <a:ext cx="4709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Recall: RNNs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49" y="1563800"/>
            <a:ext cx="2629152" cy="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575" y="1563787"/>
            <a:ext cx="460647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4086175" y="1052000"/>
            <a:ext cx="40316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Vanilla RNN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5523" y="2398562"/>
            <a:ext cx="2477652" cy="96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3623" y="3368137"/>
            <a:ext cx="1842150" cy="61941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4395000" y="2398575"/>
            <a:ext cx="40316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LSTM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323950" y="2425775"/>
            <a:ext cx="40316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GRU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774" y="2907750"/>
            <a:ext cx="3046219" cy="120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7" name="Shape 377"/>
          <p:cNvSpPr txBox="1"/>
          <p:nvPr>
            <p:ph type="title"/>
          </p:nvPr>
        </p:nvSpPr>
        <p:spPr>
          <a:xfrm>
            <a:off x="96925" y="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Long-time Spatio-Temporal ConvNets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71550" y="4159250"/>
            <a:ext cx="8346299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[Delving Deeper into Convolutional Networks for Learning Video Representations, Ballas et al., 2016]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231625" y="977100"/>
            <a:ext cx="4709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Recall: RNNs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49" y="1563800"/>
            <a:ext cx="2629152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323950" y="2425775"/>
            <a:ext cx="40316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GRU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400" y="2313454"/>
            <a:ext cx="3597181" cy="13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74" y="2907750"/>
            <a:ext cx="3046219" cy="1205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Shape 384"/>
          <p:cNvCxnSpPr/>
          <p:nvPr/>
        </p:nvCxnSpPr>
        <p:spPr>
          <a:xfrm flipH="1" rot="10800000">
            <a:off x="3482600" y="2882275"/>
            <a:ext cx="1226699" cy="308699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5" name="Shape 385"/>
          <p:cNvSpPr txBox="1"/>
          <p:nvPr/>
        </p:nvSpPr>
        <p:spPr>
          <a:xfrm>
            <a:off x="3393825" y="1985500"/>
            <a:ext cx="2410499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Matrix multiply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CONV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1" name="Shape 391"/>
          <p:cNvSpPr/>
          <p:nvPr/>
        </p:nvSpPr>
        <p:spPr>
          <a:xfrm>
            <a:off x="2375500" y="832050"/>
            <a:ext cx="2659199" cy="2839199"/>
          </a:xfrm>
          <a:prstGeom prst="trapezoid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3D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CONVNET</a:t>
            </a:r>
          </a:p>
        </p:txBody>
      </p:sp>
      <p:sp>
        <p:nvSpPr>
          <p:cNvPr id="392" name="Shape 392"/>
          <p:cNvSpPr/>
          <p:nvPr/>
        </p:nvSpPr>
        <p:spPr>
          <a:xfrm>
            <a:off x="711975" y="3868625"/>
            <a:ext cx="7900199" cy="4460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video</a:t>
            </a:r>
          </a:p>
        </p:txBody>
      </p:sp>
      <p:sp>
        <p:nvSpPr>
          <p:cNvPr id="393" name="Shape 393"/>
          <p:cNvSpPr/>
          <p:nvPr/>
        </p:nvSpPr>
        <p:spPr>
          <a:xfrm>
            <a:off x="2276800" y="3868630"/>
            <a:ext cx="2856599" cy="446099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2941625" y="223025"/>
            <a:ext cx="1509599" cy="514799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RNN</a:t>
            </a:r>
          </a:p>
        </p:txBody>
      </p:sp>
      <p:sp>
        <p:nvSpPr>
          <p:cNvPr id="395" name="Shape 395"/>
          <p:cNvSpPr/>
          <p:nvPr/>
        </p:nvSpPr>
        <p:spPr>
          <a:xfrm>
            <a:off x="2365853" y="248750"/>
            <a:ext cx="429950" cy="360275"/>
          </a:xfrm>
          <a:custGeom>
            <a:pathLst>
              <a:path extrusionOk="0" h="14411" w="17198">
                <a:moveTo>
                  <a:pt x="15140" y="0"/>
                </a:moveTo>
                <a:cubicBezTo>
                  <a:pt x="12623" y="1544"/>
                  <a:pt x="-300" y="6862"/>
                  <a:pt x="43" y="9264"/>
                </a:cubicBezTo>
                <a:cubicBezTo>
                  <a:pt x="386" y="11665"/>
                  <a:pt x="14338" y="13553"/>
                  <a:pt x="17198" y="14411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396" name="Shape 396"/>
          <p:cNvSpPr txBox="1"/>
          <p:nvPr/>
        </p:nvSpPr>
        <p:spPr>
          <a:xfrm>
            <a:off x="6014925" y="1859400"/>
            <a:ext cx="3328200" cy="29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Finite temporal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extent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(neurons that are only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function of finitely many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video frames in the past)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863750" y="135225"/>
            <a:ext cx="3328200" cy="29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Infinite (in theory) temporal extent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(neurons that are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of all video frames in the past)</a:t>
            </a:r>
          </a:p>
        </p:txBody>
      </p:sp>
      <p:cxnSp>
        <p:nvCxnSpPr>
          <p:cNvPr id="398" name="Shape 398"/>
          <p:cNvCxnSpPr/>
          <p:nvPr/>
        </p:nvCxnSpPr>
        <p:spPr>
          <a:xfrm rot="10800000">
            <a:off x="4751700" y="600450"/>
            <a:ext cx="874799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9" name="Shape 399"/>
          <p:cNvCxnSpPr/>
          <p:nvPr/>
        </p:nvCxnSpPr>
        <p:spPr>
          <a:xfrm rot="10800000">
            <a:off x="4751699" y="1625200"/>
            <a:ext cx="1001700" cy="538499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0" name="Shape 400"/>
          <p:cNvCxnSpPr/>
          <p:nvPr/>
        </p:nvCxnSpPr>
        <p:spPr>
          <a:xfrm rot="10800000">
            <a:off x="4907949" y="2247499"/>
            <a:ext cx="896700" cy="193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1" name="Shape 401"/>
          <p:cNvCxnSpPr/>
          <p:nvPr/>
        </p:nvCxnSpPr>
        <p:spPr>
          <a:xfrm flipH="1">
            <a:off x="5133400" y="2730350"/>
            <a:ext cx="717599" cy="246299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7" name="Shape 407"/>
          <p:cNvSpPr/>
          <p:nvPr/>
        </p:nvSpPr>
        <p:spPr>
          <a:xfrm>
            <a:off x="2375500" y="832050"/>
            <a:ext cx="2659199" cy="2839199"/>
          </a:xfrm>
          <a:prstGeom prst="trapezoid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RNN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CONVNET</a:t>
            </a:r>
          </a:p>
        </p:txBody>
      </p:sp>
      <p:sp>
        <p:nvSpPr>
          <p:cNvPr id="408" name="Shape 408"/>
          <p:cNvSpPr/>
          <p:nvPr/>
        </p:nvSpPr>
        <p:spPr>
          <a:xfrm>
            <a:off x="711975" y="3868625"/>
            <a:ext cx="7900199" cy="4460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video</a:t>
            </a:r>
          </a:p>
        </p:txBody>
      </p:sp>
      <p:sp>
        <p:nvSpPr>
          <p:cNvPr id="409" name="Shape 409"/>
          <p:cNvSpPr/>
          <p:nvPr/>
        </p:nvSpPr>
        <p:spPr>
          <a:xfrm>
            <a:off x="711975" y="3868625"/>
            <a:ext cx="4421399" cy="446099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 txBox="1"/>
          <p:nvPr/>
        </p:nvSpPr>
        <p:spPr>
          <a:xfrm>
            <a:off x="6069600" y="1250350"/>
            <a:ext cx="3328200" cy="29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Infinite (in theory) temporal extent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(neurons that are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of all video frames in the past)</a:t>
            </a:r>
          </a:p>
        </p:txBody>
      </p:sp>
      <p:cxnSp>
        <p:nvCxnSpPr>
          <p:cNvPr id="411" name="Shape 411"/>
          <p:cNvCxnSpPr/>
          <p:nvPr/>
        </p:nvCxnSpPr>
        <p:spPr>
          <a:xfrm rot="10800000">
            <a:off x="4957550" y="1715575"/>
            <a:ext cx="874799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2" name="Shape 412"/>
          <p:cNvSpPr txBox="1"/>
          <p:nvPr/>
        </p:nvSpPr>
        <p:spPr>
          <a:xfrm>
            <a:off x="291650" y="291650"/>
            <a:ext cx="2264699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i.e. we obtain: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Summary</a:t>
            </a: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457200" y="8953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You think you need a Spatio-Temporal Fancy Video ConvNet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STOP. Do you really?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Okay fine: do you want to model: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-"/>
            </a:pPr>
            <a:r>
              <a:rPr lang="en" sz="2400"/>
              <a:t> </a:t>
            </a:r>
            <a:r>
              <a:rPr lang="en" sz="2400" u="sng"/>
              <a:t>local motion?</a:t>
            </a:r>
            <a:r>
              <a:rPr lang="en" sz="2400"/>
              <a:t> (use 3D CONV), or 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-"/>
            </a:pPr>
            <a:r>
              <a:rPr lang="en" sz="2400" u="sng"/>
              <a:t>global motion?</a:t>
            </a:r>
            <a:r>
              <a:rPr lang="en" sz="2400"/>
              <a:t> (use LSTM).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Try out using Optical Flow in a second stream (can work better sometimes)</a:t>
            </a:r>
          </a:p>
          <a:p>
            <a:pPr indent="-381000" lvl="0" marL="457200">
              <a:spcBef>
                <a:spcPts val="0"/>
              </a:spcBef>
              <a:buSzPct val="100000"/>
              <a:buChar char="-"/>
            </a:pPr>
            <a:r>
              <a:rPr lang="en" sz="2400"/>
              <a:t>Try out GRU-RCN! (imo best model)</a:t>
            </a:r>
          </a:p>
        </p:txBody>
      </p:sp>
      <p:sp>
        <p:nvSpPr>
          <p:cNvPr id="419" name="Shape 41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Unsupervised Learning</a:t>
            </a:r>
          </a:p>
        </p:txBody>
      </p:sp>
      <p:sp>
        <p:nvSpPr>
          <p:cNvPr id="425" name="Shape 42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699300" y="1566450"/>
            <a:ext cx="1745400" cy="76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Videos</a:t>
            </a:r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Unsupervised Learning Overview</a:t>
            </a:r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Definitions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Autoencoders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Vanilla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Variational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Adversarial Networks</a:t>
            </a:r>
          </a:p>
        </p:txBody>
      </p:sp>
      <p:sp>
        <p:nvSpPr>
          <p:cNvPr id="432" name="Shape 432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Supervised vs Unsupervised</a:t>
            </a:r>
          </a:p>
        </p:txBody>
      </p:sp>
      <p:sp>
        <p:nvSpPr>
          <p:cNvPr id="438" name="Shape 43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457200" y="1047750"/>
            <a:ext cx="3870900" cy="3568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Supervised Learning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Data</a:t>
            </a:r>
            <a:r>
              <a:rPr lang="en" sz="2400"/>
              <a:t>: (x, 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x is data, y is label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Goal</a:t>
            </a:r>
            <a:r>
              <a:rPr lang="en" sz="2400"/>
              <a:t>: Learn a </a:t>
            </a:r>
            <a:r>
              <a:rPr i="1" lang="en" sz="2400"/>
              <a:t>function</a:t>
            </a:r>
            <a:r>
              <a:rPr lang="en" sz="2400"/>
              <a:t> to map x -&gt; 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Examples</a:t>
            </a:r>
            <a:r>
              <a:rPr lang="en" sz="2400"/>
              <a:t>: </a:t>
            </a:r>
            <a:r>
              <a:rPr lang="en" sz="1800"/>
              <a:t>Classification, regression, object detection, semantic segmentation, image captioning, etc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Supervised vs Unsupervised</a:t>
            </a:r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457200" y="1047750"/>
            <a:ext cx="3870900" cy="3568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Supervised Learning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Data</a:t>
            </a:r>
            <a:r>
              <a:rPr lang="en" sz="2400"/>
              <a:t>: (x, 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x is data, y is label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Goal</a:t>
            </a:r>
            <a:r>
              <a:rPr lang="en" sz="2400"/>
              <a:t>: Learn a </a:t>
            </a:r>
            <a:r>
              <a:rPr i="1" lang="en" sz="2400"/>
              <a:t>function</a:t>
            </a:r>
            <a:r>
              <a:rPr lang="en" sz="2400"/>
              <a:t> to map x -&gt; 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Examples</a:t>
            </a:r>
            <a:r>
              <a:rPr lang="en" sz="2400"/>
              <a:t>: </a:t>
            </a:r>
            <a:r>
              <a:rPr lang="en" sz="1800"/>
              <a:t>Classification, regression, object detection, semantic segmentation, image captioning, etc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4884425" y="1047750"/>
            <a:ext cx="3960000" cy="3568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Unsupervised Learning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Data</a:t>
            </a:r>
            <a:r>
              <a:rPr lang="en" sz="2400">
                <a:solidFill>
                  <a:schemeClr val="dk1"/>
                </a:solidFill>
              </a:rPr>
              <a:t>: 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Just data, no labels!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Goal</a:t>
            </a:r>
            <a:r>
              <a:rPr lang="en" sz="2400">
                <a:solidFill>
                  <a:schemeClr val="dk1"/>
                </a:solidFill>
              </a:rPr>
              <a:t>: Learn some </a:t>
            </a:r>
            <a:r>
              <a:rPr i="1" lang="en" sz="2400">
                <a:solidFill>
                  <a:schemeClr val="dk1"/>
                </a:solidFill>
              </a:rPr>
              <a:t>structure</a:t>
            </a:r>
            <a:r>
              <a:rPr lang="en" sz="2400">
                <a:solidFill>
                  <a:schemeClr val="dk1"/>
                </a:solidFill>
              </a:rPr>
              <a:t> of the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Examples</a:t>
            </a:r>
            <a:r>
              <a:rPr lang="en" sz="2400">
                <a:solidFill>
                  <a:schemeClr val="dk1"/>
                </a:solidFill>
              </a:rPr>
              <a:t>: </a:t>
            </a:r>
            <a:r>
              <a:rPr lang="en" sz="1800">
                <a:solidFill>
                  <a:schemeClr val="dk1"/>
                </a:solidFill>
              </a:rPr>
              <a:t>Clustering, dimensionality reduction, feature learning, generative models, etc.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Unsupervised Learning</a:t>
            </a:r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Autoencoders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Traditional: feature learning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Variational: generate samples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Generative Adversarial Networks: Generate samples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1" name="Shape 461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462" name="Shape 462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cxnSp>
        <p:nvCxnSpPr>
          <p:cNvPr id="463" name="Shape 463"/>
          <p:cNvCxnSpPr>
            <a:stCxn id="461" idx="0"/>
            <a:endCxn id="462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4" name="Shape 464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 b="60488" l="0" r="0" t="0"/>
          <a:stretch/>
        </p:blipFill>
        <p:spPr>
          <a:xfrm>
            <a:off x="6722375" y="3017225"/>
            <a:ext cx="2202124" cy="14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473" name="Shape 47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74" name="Shape 474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475" name="Shape 475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cxnSp>
        <p:nvCxnSpPr>
          <p:cNvPr id="476" name="Shape 476"/>
          <p:cNvCxnSpPr>
            <a:stCxn id="474" idx="0"/>
            <a:endCxn id="475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7" name="Shape 477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4400625" y="840450"/>
            <a:ext cx="4645499" cy="97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Originally</a:t>
            </a:r>
            <a:r>
              <a:rPr lang="en" sz="1800"/>
              <a:t>: Linear + nonlinearity (sigmoid)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Later</a:t>
            </a:r>
            <a:r>
              <a:rPr lang="en" sz="1800"/>
              <a:t>: Deep, fully-connected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/>
              <a:t>Later</a:t>
            </a:r>
            <a:r>
              <a:rPr lang="en" sz="1800"/>
              <a:t>: ReLU CNN</a:t>
            </a:r>
          </a:p>
        </p:txBody>
      </p:sp>
      <p:cxnSp>
        <p:nvCxnSpPr>
          <p:cNvPr id="481" name="Shape 481"/>
          <p:cNvCxnSpPr>
            <a:stCxn id="477" idx="0"/>
          </p:cNvCxnSpPr>
          <p:nvPr/>
        </p:nvCxnSpPr>
        <p:spPr>
          <a:xfrm flipH="1" rot="10800000">
            <a:off x="4870574" y="1849200"/>
            <a:ext cx="600600" cy="147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 b="60488" l="0" r="0" t="0"/>
          <a:stretch/>
        </p:blipFill>
        <p:spPr>
          <a:xfrm>
            <a:off x="6722375" y="3017225"/>
            <a:ext cx="2202124" cy="14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488" name="Shape 48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89" name="Shape 489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490" name="Shape 490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cxnSp>
        <p:nvCxnSpPr>
          <p:cNvPr id="491" name="Shape 491"/>
          <p:cNvCxnSpPr>
            <a:stCxn id="489" idx="0"/>
            <a:endCxn id="490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2" name="Shape 492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4400625" y="840450"/>
            <a:ext cx="4645499" cy="97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Originally</a:t>
            </a:r>
            <a:r>
              <a:rPr lang="en" sz="1800"/>
              <a:t>: Linear + nonlinearity (sigmoid)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Later</a:t>
            </a:r>
            <a:r>
              <a:rPr lang="en" sz="1800"/>
              <a:t>: Deep, fully-connected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Later</a:t>
            </a:r>
            <a:r>
              <a:rPr lang="en" sz="1800"/>
              <a:t>: ReLU CNN</a:t>
            </a:r>
          </a:p>
        </p:txBody>
      </p:sp>
      <p:cxnSp>
        <p:nvCxnSpPr>
          <p:cNvPr id="496" name="Shape 496"/>
          <p:cNvCxnSpPr>
            <a:stCxn id="492" idx="0"/>
          </p:cNvCxnSpPr>
          <p:nvPr/>
        </p:nvCxnSpPr>
        <p:spPr>
          <a:xfrm flipH="1" rot="10800000">
            <a:off x="4870574" y="1849200"/>
            <a:ext cx="600600" cy="147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7" name="Shape 497"/>
          <p:cNvSpPr txBox="1"/>
          <p:nvPr/>
        </p:nvSpPr>
        <p:spPr>
          <a:xfrm>
            <a:off x="684150" y="970950"/>
            <a:ext cx="30657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z</a:t>
            </a:r>
            <a:r>
              <a:rPr lang="en" sz="1800"/>
              <a:t> usually smaller than </a:t>
            </a:r>
            <a:r>
              <a:rPr b="1" lang="en" sz="1800"/>
              <a:t>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(dimensionality reduction)</a:t>
            </a:r>
          </a:p>
        </p:txBody>
      </p:sp>
      <p:cxnSp>
        <p:nvCxnSpPr>
          <p:cNvPr id="498" name="Shape 498"/>
          <p:cNvCxnSpPr/>
          <p:nvPr/>
        </p:nvCxnSpPr>
        <p:spPr>
          <a:xfrm rot="10800000">
            <a:off x="2560550" y="1632375"/>
            <a:ext cx="1021499" cy="10004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 b="60488" l="0" r="0" t="0"/>
          <a:stretch/>
        </p:blipFill>
        <p:spPr>
          <a:xfrm>
            <a:off x="6722375" y="3017225"/>
            <a:ext cx="2202124" cy="14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505" name="Shape 50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06" name="Shape 506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507" name="Shape 507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508" name="Shape 508"/>
          <p:cNvSpPr/>
          <p:nvPr/>
        </p:nvSpPr>
        <p:spPr>
          <a:xfrm>
            <a:off x="2913600" y="153130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cxnSp>
        <p:nvCxnSpPr>
          <p:cNvPr id="509" name="Shape 509"/>
          <p:cNvCxnSpPr>
            <a:stCxn id="506" idx="0"/>
            <a:endCxn id="507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0" name="Shape 510"/>
          <p:cNvCxnSpPr>
            <a:stCxn id="507" idx="0"/>
            <a:endCxn id="508" idx="2"/>
          </p:cNvCxnSpPr>
          <p:nvPr/>
        </p:nvCxnSpPr>
        <p:spPr>
          <a:xfrm rot="10800000">
            <a:off x="3927749" y="1924825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1" name="Shape 511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4232775" y="212765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Decoder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946075" y="1429900"/>
            <a:ext cx="1882199" cy="596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Reconstructed input data</a:t>
            </a:r>
          </a:p>
        </p:txBody>
      </p:sp>
      <p:pic>
        <p:nvPicPr>
          <p:cNvPr id="516" name="Shape 516"/>
          <p:cNvPicPr preferRelativeResize="0"/>
          <p:nvPr/>
        </p:nvPicPr>
        <p:blipFill rotWithShape="1">
          <a:blip r:embed="rId3">
            <a:alphaModFix/>
          </a:blip>
          <a:srcRect b="60488" l="0" r="0" t="0"/>
          <a:stretch/>
        </p:blipFill>
        <p:spPr>
          <a:xfrm>
            <a:off x="6722375" y="3017225"/>
            <a:ext cx="2202124" cy="14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 rotWithShape="1">
          <a:blip r:embed="rId3">
            <a:alphaModFix/>
          </a:blip>
          <a:srcRect b="9899" l="0" r="0" t="51473"/>
          <a:stretch/>
        </p:blipFill>
        <p:spPr>
          <a:xfrm>
            <a:off x="6722375" y="611599"/>
            <a:ext cx="2202124" cy="145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523" name="Shape 523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4" name="Shape 524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525" name="Shape 525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526" name="Shape 526"/>
          <p:cNvSpPr/>
          <p:nvPr/>
        </p:nvSpPr>
        <p:spPr>
          <a:xfrm>
            <a:off x="2913600" y="153130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cxnSp>
        <p:nvCxnSpPr>
          <p:cNvPr id="527" name="Shape 527"/>
          <p:cNvCxnSpPr>
            <a:stCxn id="524" idx="0"/>
            <a:endCxn id="525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8" name="Shape 528"/>
          <p:cNvCxnSpPr>
            <a:stCxn id="525" idx="0"/>
            <a:endCxn id="526" idx="2"/>
          </p:cNvCxnSpPr>
          <p:nvPr/>
        </p:nvCxnSpPr>
        <p:spPr>
          <a:xfrm rot="10800000">
            <a:off x="3927749" y="1924825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9" name="Shape 529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4232775" y="212765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Decoder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946075" y="1429900"/>
            <a:ext cx="1882199" cy="596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Reconstructed input data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3786125" y="69950"/>
            <a:ext cx="2769299" cy="142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Originally</a:t>
            </a:r>
            <a:r>
              <a:rPr lang="en" sz="1600"/>
              <a:t>: Linear + nonlinearity (sigmoid)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Later</a:t>
            </a:r>
            <a:r>
              <a:rPr lang="en" sz="1600"/>
              <a:t>: Deep, fully-connected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Later</a:t>
            </a:r>
            <a:r>
              <a:rPr lang="en" sz="1600"/>
              <a:t>: ReLU CNN (upconv)</a:t>
            </a:r>
          </a:p>
        </p:txBody>
      </p:sp>
      <p:cxnSp>
        <p:nvCxnSpPr>
          <p:cNvPr id="535" name="Shape 535"/>
          <p:cNvCxnSpPr/>
          <p:nvPr/>
        </p:nvCxnSpPr>
        <p:spPr>
          <a:xfrm flipH="1" rot="10800000">
            <a:off x="5205175" y="1247499"/>
            <a:ext cx="286800" cy="91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b="60488" l="0" r="0" t="0"/>
          <a:stretch/>
        </p:blipFill>
        <p:spPr>
          <a:xfrm>
            <a:off x="6722375" y="3017225"/>
            <a:ext cx="2202124" cy="14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 rotWithShape="1">
          <a:blip r:embed="rId3">
            <a:alphaModFix/>
          </a:blip>
          <a:srcRect b="9899" l="0" r="0" t="51473"/>
          <a:stretch/>
        </p:blipFill>
        <p:spPr>
          <a:xfrm>
            <a:off x="6722375" y="611599"/>
            <a:ext cx="2202124" cy="145642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x="6584737" y="2092050"/>
            <a:ext cx="2477400" cy="95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/>
              <a:t>Encoder</a:t>
            </a:r>
            <a:r>
              <a:rPr lang="en" sz="1600"/>
              <a:t>: 4-layer conv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600"/>
              <a:t>Decoder</a:t>
            </a:r>
            <a:r>
              <a:rPr lang="en" sz="1600"/>
              <a:t>: 4-layer upconv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544" name="Shape 54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45" name="Shape 545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546" name="Shape 546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547" name="Shape 547"/>
          <p:cNvSpPr/>
          <p:nvPr/>
        </p:nvSpPr>
        <p:spPr>
          <a:xfrm>
            <a:off x="2913600" y="153130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cxnSp>
        <p:nvCxnSpPr>
          <p:cNvPr id="548" name="Shape 548"/>
          <p:cNvCxnSpPr>
            <a:stCxn id="545" idx="0"/>
            <a:endCxn id="546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9" name="Shape 549"/>
          <p:cNvCxnSpPr>
            <a:stCxn id="546" idx="0"/>
            <a:endCxn id="547" idx="2"/>
          </p:cNvCxnSpPr>
          <p:nvPr/>
        </p:nvCxnSpPr>
        <p:spPr>
          <a:xfrm rot="10800000">
            <a:off x="3927749" y="1924825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0" name="Shape 550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4232775" y="212765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Decoder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946075" y="1429900"/>
            <a:ext cx="1882199" cy="596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Reconstructed input data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3786125" y="69950"/>
            <a:ext cx="2769299" cy="142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Originally</a:t>
            </a:r>
            <a:r>
              <a:rPr lang="en" sz="1600"/>
              <a:t>: Linear + nonlinearity (sigmoid)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Later</a:t>
            </a:r>
            <a:r>
              <a:rPr lang="en" sz="1600"/>
              <a:t>: Deep, fully-connected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Later</a:t>
            </a:r>
            <a:r>
              <a:rPr lang="en" sz="1600"/>
              <a:t>: ReLU CNN (upconv)</a:t>
            </a:r>
          </a:p>
        </p:txBody>
      </p:sp>
      <p:cxnSp>
        <p:nvCxnSpPr>
          <p:cNvPr id="556" name="Shape 556"/>
          <p:cNvCxnSpPr/>
          <p:nvPr/>
        </p:nvCxnSpPr>
        <p:spPr>
          <a:xfrm flipH="1" rot="10800000">
            <a:off x="5205175" y="1247499"/>
            <a:ext cx="286800" cy="91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557" name="Shape 557"/>
          <p:cNvPicPr preferRelativeResize="0"/>
          <p:nvPr/>
        </p:nvPicPr>
        <p:blipFill rotWithShape="1">
          <a:blip r:embed="rId3">
            <a:alphaModFix/>
          </a:blip>
          <a:srcRect b="60488" l="0" r="0" t="0"/>
          <a:stretch/>
        </p:blipFill>
        <p:spPr>
          <a:xfrm>
            <a:off x="6722375" y="3017225"/>
            <a:ext cx="2202124" cy="14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 rotWithShape="1">
          <a:blip r:embed="rId3">
            <a:alphaModFix/>
          </a:blip>
          <a:srcRect b="9899" l="0" r="0" t="51473"/>
          <a:stretch/>
        </p:blipFill>
        <p:spPr>
          <a:xfrm>
            <a:off x="6722375" y="611599"/>
            <a:ext cx="2202124" cy="1456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6998750" y="2057948"/>
            <a:ext cx="1649399" cy="95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Train for reconstruction </a:t>
            </a:r>
            <a:br>
              <a:rPr lang="en" sz="1800"/>
            </a:br>
            <a:r>
              <a:rPr lang="en" sz="1800"/>
              <a:t>with no labels!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69950" y="2148925"/>
            <a:ext cx="1882199" cy="238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Encoder / decoder sometimes share weights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i="1" lang="en" sz="1600"/>
              <a:t>Example</a:t>
            </a:r>
            <a:r>
              <a:rPr b="1" i="1" lang="en" sz="16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dim(</a:t>
            </a:r>
            <a:r>
              <a:rPr b="1" lang="en" sz="1600"/>
              <a:t>x</a:t>
            </a:r>
            <a:r>
              <a:rPr lang="en" sz="1600"/>
              <a:t>) = 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dim(</a:t>
            </a:r>
            <a:r>
              <a:rPr b="1" lang="en" sz="1600"/>
              <a:t>z</a:t>
            </a:r>
            <a:r>
              <a:rPr lang="en" sz="1600"/>
              <a:t>) = 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w</a:t>
            </a:r>
            <a:r>
              <a:rPr b="1" baseline="-25000" lang="en" sz="1600"/>
              <a:t>e</a:t>
            </a:r>
            <a:r>
              <a:rPr lang="en" sz="1600"/>
              <a:t>: H x 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w</a:t>
            </a:r>
            <a:r>
              <a:rPr b="1" baseline="-25000" lang="en" sz="1600"/>
              <a:t>d</a:t>
            </a:r>
            <a:r>
              <a:rPr lang="en" sz="1600"/>
              <a:t>: D x H = </a:t>
            </a:r>
            <a:r>
              <a:rPr b="1" lang="en" sz="1600">
                <a:solidFill>
                  <a:schemeClr val="dk1"/>
                </a:solidFill>
              </a:rPr>
              <a:t>w</a:t>
            </a:r>
            <a:r>
              <a:rPr b="1" baseline="-25000" lang="en" sz="1600">
                <a:solidFill>
                  <a:schemeClr val="dk1"/>
                </a:solidFill>
              </a:rPr>
              <a:t>e</a:t>
            </a:r>
            <a:r>
              <a:rPr b="1" baseline="30000" lang="en" sz="1600">
                <a:solidFill>
                  <a:schemeClr val="dk1"/>
                </a:solidFill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cxnSp>
        <p:nvCxnSpPr>
          <p:cNvPr id="561" name="Shape 561"/>
          <p:cNvCxnSpPr/>
          <p:nvPr/>
        </p:nvCxnSpPr>
        <p:spPr>
          <a:xfrm flipH="1" rot="10800000">
            <a:off x="1881975" y="2345749"/>
            <a:ext cx="1923900" cy="11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2" name="Shape 562"/>
          <p:cNvCxnSpPr/>
          <p:nvPr/>
        </p:nvCxnSpPr>
        <p:spPr>
          <a:xfrm>
            <a:off x="1448225" y="2849625"/>
            <a:ext cx="2343900" cy="7487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ConvNets for images</a:t>
            </a:r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12" y="1432425"/>
            <a:ext cx="8645224" cy="238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568" name="Shape 56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9" name="Shape 569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570" name="Shape 570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571" name="Shape 571"/>
          <p:cNvSpPr/>
          <p:nvPr/>
        </p:nvSpPr>
        <p:spPr>
          <a:xfrm>
            <a:off x="2913600" y="153130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cxnSp>
        <p:nvCxnSpPr>
          <p:cNvPr id="572" name="Shape 572"/>
          <p:cNvCxnSpPr>
            <a:stCxn id="569" idx="0"/>
            <a:endCxn id="570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3" name="Shape 573"/>
          <p:cNvCxnSpPr>
            <a:stCxn id="570" idx="0"/>
            <a:endCxn id="571" idx="2"/>
          </p:cNvCxnSpPr>
          <p:nvPr/>
        </p:nvCxnSpPr>
        <p:spPr>
          <a:xfrm rot="10800000">
            <a:off x="3927749" y="1924825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4" name="Shape 574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4232775" y="212765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Decoder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946075" y="1429900"/>
            <a:ext cx="1882199" cy="596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Reconstructed input data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3661275" y="441750"/>
            <a:ext cx="21243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000"/>
              <a:t>Loss function (Often L2)</a:t>
            </a:r>
          </a:p>
        </p:txBody>
      </p:sp>
      <p:cxnSp>
        <p:nvCxnSpPr>
          <p:cNvPr id="580" name="Shape 580"/>
          <p:cNvCxnSpPr>
            <a:stCxn id="571" idx="0"/>
            <a:endCxn id="579" idx="2"/>
          </p:cNvCxnSpPr>
          <p:nvPr/>
        </p:nvCxnSpPr>
        <p:spPr>
          <a:xfrm flipH="1" rot="10800000">
            <a:off x="3927750" y="1240900"/>
            <a:ext cx="795600" cy="29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1" name="Shape 581"/>
          <p:cNvCxnSpPr>
            <a:stCxn id="569" idx="3"/>
            <a:endCxn id="579" idx="2"/>
          </p:cNvCxnSpPr>
          <p:nvPr/>
        </p:nvCxnSpPr>
        <p:spPr>
          <a:xfrm rot="10800000">
            <a:off x="4723500" y="1241050"/>
            <a:ext cx="218400" cy="2872500"/>
          </a:xfrm>
          <a:prstGeom prst="curvedConnector4">
            <a:avLst>
              <a:gd fmla="val -545891" name="adj1"/>
              <a:gd fmla="val 85625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2" name="Shape 582"/>
          <p:cNvSpPr txBox="1"/>
          <p:nvPr/>
        </p:nvSpPr>
        <p:spPr>
          <a:xfrm>
            <a:off x="6998737" y="2057961"/>
            <a:ext cx="16493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Train for reconstruction </a:t>
            </a:r>
            <a:br>
              <a:rPr lang="en" sz="1800"/>
            </a:br>
            <a:r>
              <a:rPr lang="en" sz="1800"/>
              <a:t>with no labels!</a:t>
            </a:r>
          </a:p>
        </p:txBody>
      </p:sp>
      <p:pic>
        <p:nvPicPr>
          <p:cNvPr id="583" name="Shape 583"/>
          <p:cNvPicPr preferRelativeResize="0"/>
          <p:nvPr/>
        </p:nvPicPr>
        <p:blipFill rotWithShape="1">
          <a:blip r:embed="rId3">
            <a:alphaModFix/>
          </a:blip>
          <a:srcRect b="60488" l="0" r="0" t="0"/>
          <a:stretch/>
        </p:blipFill>
        <p:spPr>
          <a:xfrm>
            <a:off x="6722375" y="3017225"/>
            <a:ext cx="2202124" cy="14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 b="9899" l="0" r="0" t="51473"/>
          <a:stretch/>
        </p:blipFill>
        <p:spPr>
          <a:xfrm>
            <a:off x="6722375" y="611599"/>
            <a:ext cx="2202124" cy="145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590" name="Shape 59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91" name="Shape 591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592" name="Shape 592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cxnSp>
        <p:nvCxnSpPr>
          <p:cNvPr id="593" name="Shape 593"/>
          <p:cNvCxnSpPr>
            <a:stCxn id="591" idx="0"/>
            <a:endCxn id="592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4" name="Shape 594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597" name="Shape 597"/>
          <p:cNvSpPr/>
          <p:nvPr/>
        </p:nvSpPr>
        <p:spPr>
          <a:xfrm>
            <a:off x="2913600" y="153130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cxnSp>
        <p:nvCxnSpPr>
          <p:cNvPr id="598" name="Shape 598"/>
          <p:cNvCxnSpPr>
            <a:stCxn id="592" idx="0"/>
            <a:endCxn id="597" idx="2"/>
          </p:cNvCxnSpPr>
          <p:nvPr/>
        </p:nvCxnSpPr>
        <p:spPr>
          <a:xfrm rot="10800000">
            <a:off x="3927749" y="1924825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9" name="Shape 599"/>
          <p:cNvSpPr txBox="1"/>
          <p:nvPr/>
        </p:nvSpPr>
        <p:spPr>
          <a:xfrm>
            <a:off x="4232775" y="212765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Decoder</a:t>
            </a:r>
          </a:p>
        </p:txBody>
      </p:sp>
      <p:sp>
        <p:nvSpPr>
          <p:cNvPr id="600" name="Shape 600"/>
          <p:cNvSpPr txBox="1"/>
          <p:nvPr/>
        </p:nvSpPr>
        <p:spPr>
          <a:xfrm>
            <a:off x="946075" y="1429900"/>
            <a:ext cx="1882199" cy="596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Reconstructed input data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69950" y="2148925"/>
            <a:ext cx="1882199" cy="238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After training,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throw away decoder!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cxnSp>
        <p:nvCxnSpPr>
          <p:cNvPr id="602" name="Shape 602"/>
          <p:cNvCxnSpPr/>
          <p:nvPr/>
        </p:nvCxnSpPr>
        <p:spPr>
          <a:xfrm flipH="1" rot="10800000">
            <a:off x="1434225" y="2282825"/>
            <a:ext cx="2168699" cy="2309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603" name="Shape 603"/>
          <p:cNvPicPr preferRelativeResize="0"/>
          <p:nvPr/>
        </p:nvPicPr>
        <p:blipFill rotWithShape="1">
          <a:blip r:embed="rId3">
            <a:alphaModFix/>
          </a:blip>
          <a:srcRect b="60488" l="0" r="0" t="0"/>
          <a:stretch/>
        </p:blipFill>
        <p:spPr>
          <a:xfrm>
            <a:off x="6722375" y="3017225"/>
            <a:ext cx="2202124" cy="14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 b="9899" l="0" r="0" t="51473"/>
          <a:stretch/>
        </p:blipFill>
        <p:spPr>
          <a:xfrm>
            <a:off x="6722375" y="611599"/>
            <a:ext cx="2202124" cy="145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610" name="Shape 61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1" name="Shape 611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612" name="Shape 612"/>
          <p:cNvSpPr/>
          <p:nvPr/>
        </p:nvSpPr>
        <p:spPr>
          <a:xfrm>
            <a:off x="3321450" y="2724025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613" name="Shape 613"/>
          <p:cNvSpPr/>
          <p:nvPr/>
        </p:nvSpPr>
        <p:spPr>
          <a:xfrm>
            <a:off x="3644850" y="1531300"/>
            <a:ext cx="565800" cy="39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yy</a:t>
            </a:r>
          </a:p>
        </p:txBody>
      </p:sp>
      <p:cxnSp>
        <p:nvCxnSpPr>
          <p:cNvPr id="614" name="Shape 614"/>
          <p:cNvCxnSpPr>
            <a:stCxn id="611" idx="0"/>
            <a:endCxn id="612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5" name="Shape 615"/>
          <p:cNvCxnSpPr>
            <a:stCxn id="612" idx="0"/>
            <a:endCxn id="613" idx="2"/>
          </p:cNvCxnSpPr>
          <p:nvPr/>
        </p:nvCxnSpPr>
        <p:spPr>
          <a:xfrm rot="10800000">
            <a:off x="3927749" y="1924825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6" name="Shape 616"/>
          <p:cNvSpPr txBox="1"/>
          <p:nvPr/>
        </p:nvSpPr>
        <p:spPr>
          <a:xfrm>
            <a:off x="4232775" y="332040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4232775" y="2127650"/>
            <a:ext cx="1275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Classifier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1708075" y="1429900"/>
            <a:ext cx="1882199" cy="596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Predicted Label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3509850" y="462750"/>
            <a:ext cx="21243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Loss function (Softmax, etc)</a:t>
            </a:r>
          </a:p>
        </p:txBody>
      </p:sp>
      <p:sp>
        <p:nvSpPr>
          <p:cNvPr id="622" name="Shape 622"/>
          <p:cNvSpPr/>
          <p:nvPr/>
        </p:nvSpPr>
        <p:spPr>
          <a:xfrm>
            <a:off x="4685750" y="1531300"/>
            <a:ext cx="565800" cy="39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y</a:t>
            </a:r>
          </a:p>
        </p:txBody>
      </p:sp>
      <p:cxnSp>
        <p:nvCxnSpPr>
          <p:cNvPr id="623" name="Shape 623"/>
          <p:cNvCxnSpPr>
            <a:stCxn id="613" idx="0"/>
            <a:endCxn id="621" idx="2"/>
          </p:cNvCxnSpPr>
          <p:nvPr/>
        </p:nvCxnSpPr>
        <p:spPr>
          <a:xfrm flipH="1" rot="10800000">
            <a:off x="3927750" y="1261900"/>
            <a:ext cx="644400" cy="26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4" name="Shape 624"/>
          <p:cNvCxnSpPr>
            <a:stCxn id="622" idx="0"/>
            <a:endCxn id="621" idx="2"/>
          </p:cNvCxnSpPr>
          <p:nvPr/>
        </p:nvCxnSpPr>
        <p:spPr>
          <a:xfrm rot="10800000">
            <a:off x="4572050" y="1261900"/>
            <a:ext cx="396600" cy="26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5" name="Shape 625"/>
          <p:cNvSpPr txBox="1"/>
          <p:nvPr/>
        </p:nvSpPr>
        <p:spPr>
          <a:xfrm>
            <a:off x="153800" y="1798900"/>
            <a:ext cx="1610100" cy="1192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Use encoder to initialize a </a:t>
            </a:r>
            <a:r>
              <a:rPr b="1" lang="en" sz="1600"/>
              <a:t>supervised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50819" l="0" r="17457" t="39531"/>
          <a:stretch/>
        </p:blipFill>
        <p:spPr>
          <a:xfrm>
            <a:off x="7117325" y="3881275"/>
            <a:ext cx="1817725" cy="3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/>
        </p:nvSpPr>
        <p:spPr>
          <a:xfrm>
            <a:off x="8109525" y="1276430"/>
            <a:ext cx="644099" cy="36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plane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7058600" y="1561000"/>
            <a:ext cx="644099" cy="36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dog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7772175" y="1560987"/>
            <a:ext cx="644099" cy="36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deer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7387425" y="1276430"/>
            <a:ext cx="644099" cy="36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bird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8416275" y="1560987"/>
            <a:ext cx="644099" cy="36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truck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7080075" y="2347187"/>
            <a:ext cx="2028300" cy="95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Train for final task (sometimes with small data)</a:t>
            </a:r>
          </a:p>
        </p:txBody>
      </p:sp>
      <p:cxnSp>
        <p:nvCxnSpPr>
          <p:cNvPr id="633" name="Shape 633"/>
          <p:cNvCxnSpPr/>
          <p:nvPr/>
        </p:nvCxnSpPr>
        <p:spPr>
          <a:xfrm>
            <a:off x="5494275" y="1989100"/>
            <a:ext cx="0" cy="237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4" name="Shape 634"/>
          <p:cNvSpPr txBox="1"/>
          <p:nvPr/>
        </p:nvSpPr>
        <p:spPr>
          <a:xfrm>
            <a:off x="5508600" y="2422525"/>
            <a:ext cx="1275599" cy="1192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Fine-tune</a:t>
            </a:r>
            <a:br>
              <a:rPr lang="en" sz="1600"/>
            </a:br>
            <a:r>
              <a:rPr lang="en" sz="1600"/>
              <a:t>encoder</a:t>
            </a:r>
            <a:br>
              <a:rPr lang="en" sz="1600"/>
            </a:br>
            <a:r>
              <a:rPr lang="en" sz="1600"/>
              <a:t>jointly with</a:t>
            </a:r>
            <a:br>
              <a:rPr lang="en" sz="1600"/>
            </a:br>
            <a:r>
              <a:rPr lang="en" sz="1600"/>
              <a:t>classifier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Autoencoders: Greedy Training</a:t>
            </a:r>
          </a:p>
        </p:txBody>
      </p:sp>
      <p:sp>
        <p:nvSpPr>
          <p:cNvPr id="640" name="Shape 64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574" y="1063362"/>
            <a:ext cx="3960949" cy="324852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0" y="4353050"/>
            <a:ext cx="7000800" cy="30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Hinton and Salakhutdinov, “Reducing the Dimensionality of Data with Neural Networks”, Science 2006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202875" y="1119300"/>
            <a:ext cx="2721599" cy="14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mid 2000s layer-wise pretraining with Restricted Boltzmann Machines (RBM) was common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Training deep nets was hard in 2006!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99" y="2715150"/>
            <a:ext cx="2659675" cy="113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Autoencoders: Greedy Training</a:t>
            </a:r>
          </a:p>
        </p:txBody>
      </p:sp>
      <p:sp>
        <p:nvSpPr>
          <p:cNvPr id="650" name="Shape 65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51" name="Shape 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574" y="1063362"/>
            <a:ext cx="3960949" cy="32485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/>
        </p:nvSpPr>
        <p:spPr>
          <a:xfrm>
            <a:off x="0" y="4353050"/>
            <a:ext cx="7000800" cy="30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Hinton and Salakhutdinov, “Reducing the Dimensionality of Data with Neural Networks”, Science 2006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202875" y="1119300"/>
            <a:ext cx="2721599" cy="147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mid 2000s layer-wise pretraining with Restricted Boltzmann Machines (RBM) was common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Training deep nets was hard in 2006!</a:t>
            </a:r>
          </a:p>
        </p:txBody>
      </p:sp>
      <p:pic>
        <p:nvPicPr>
          <p:cNvPr id="654" name="Shape 6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99" y="2715150"/>
            <a:ext cx="2659675" cy="11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6959525" y="1063375"/>
            <a:ext cx="2107499" cy="284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Not common anymore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With ReLU, proper initialization, batchnorm, Adam, etc easily train from scratch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661" name="Shape 661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62" name="Shape 662"/>
          <p:cNvSpPr/>
          <p:nvPr/>
        </p:nvSpPr>
        <p:spPr>
          <a:xfrm>
            <a:off x="2913600" y="391675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663" name="Shape 663"/>
          <p:cNvSpPr/>
          <p:nvPr/>
        </p:nvSpPr>
        <p:spPr>
          <a:xfrm>
            <a:off x="3321450" y="2724025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cxnSp>
        <p:nvCxnSpPr>
          <p:cNvPr id="664" name="Shape 664"/>
          <p:cNvCxnSpPr>
            <a:stCxn id="662" idx="0"/>
            <a:endCxn id="663" idx="2"/>
          </p:cNvCxnSpPr>
          <p:nvPr/>
        </p:nvCxnSpPr>
        <p:spPr>
          <a:xfrm rot="10800000">
            <a:off x="3927750" y="3117550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5" name="Shape 665"/>
          <p:cNvSpPr txBox="1"/>
          <p:nvPr/>
        </p:nvSpPr>
        <p:spPr>
          <a:xfrm>
            <a:off x="4232775" y="3320400"/>
            <a:ext cx="127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Encoder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1342675" y="3916750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Input data</a:t>
            </a:r>
          </a:p>
        </p:txBody>
      </p:sp>
      <p:sp>
        <p:nvSpPr>
          <p:cNvPr id="667" name="Shape 667"/>
          <p:cNvSpPr txBox="1"/>
          <p:nvPr/>
        </p:nvSpPr>
        <p:spPr>
          <a:xfrm>
            <a:off x="1799875" y="2724025"/>
            <a:ext cx="148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Features</a:t>
            </a:r>
          </a:p>
        </p:txBody>
      </p:sp>
      <p:sp>
        <p:nvSpPr>
          <p:cNvPr id="668" name="Shape 668"/>
          <p:cNvSpPr/>
          <p:nvPr/>
        </p:nvSpPr>
        <p:spPr>
          <a:xfrm>
            <a:off x="2913600" y="1531300"/>
            <a:ext cx="20283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cxnSp>
        <p:nvCxnSpPr>
          <p:cNvPr id="669" name="Shape 669"/>
          <p:cNvCxnSpPr>
            <a:stCxn id="663" idx="0"/>
            <a:endCxn id="668" idx="2"/>
          </p:cNvCxnSpPr>
          <p:nvPr/>
        </p:nvCxnSpPr>
        <p:spPr>
          <a:xfrm rot="10800000">
            <a:off x="3927750" y="1924825"/>
            <a:ext cx="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0" name="Shape 670"/>
          <p:cNvSpPr txBox="1"/>
          <p:nvPr/>
        </p:nvSpPr>
        <p:spPr>
          <a:xfrm>
            <a:off x="4232775" y="2127650"/>
            <a:ext cx="127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Decoder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946075" y="1429900"/>
            <a:ext cx="18822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/>
              <a:t>Reconstructed input data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5677725" y="696350"/>
            <a:ext cx="31989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Autoencoders can reconstruct data, and can learn features to initialize a supervised 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Can we generate images from an autoencoder?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678" name="Shape 67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 Bayesian spin on an autoencoder - lets us generate data!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Assume our data                       is generated like this: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 </a:t>
            </a:r>
          </a:p>
        </p:txBody>
      </p:sp>
      <p:sp>
        <p:nvSpPr>
          <p:cNvPr id="680" name="Shape 680"/>
          <p:cNvSpPr/>
          <p:nvPr/>
        </p:nvSpPr>
        <p:spPr>
          <a:xfrm>
            <a:off x="2097025" y="3469450"/>
            <a:ext cx="754500" cy="657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z</a:t>
            </a:r>
          </a:p>
        </p:txBody>
      </p:sp>
      <p:sp>
        <p:nvSpPr>
          <p:cNvPr id="681" name="Shape 681"/>
          <p:cNvSpPr/>
          <p:nvPr/>
        </p:nvSpPr>
        <p:spPr>
          <a:xfrm>
            <a:off x="5277175" y="3469300"/>
            <a:ext cx="754500" cy="65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x</a:t>
            </a:r>
          </a:p>
        </p:txBody>
      </p:sp>
      <p:cxnSp>
        <p:nvCxnSpPr>
          <p:cNvPr id="682" name="Shape 682"/>
          <p:cNvCxnSpPr>
            <a:stCxn id="680" idx="3"/>
            <a:endCxn id="681" idx="1"/>
          </p:cNvCxnSpPr>
          <p:nvPr/>
        </p:nvCxnSpPr>
        <p:spPr>
          <a:xfrm>
            <a:off x="2851525" y="3798250"/>
            <a:ext cx="242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3" name="Shape 683"/>
          <p:cNvSpPr txBox="1"/>
          <p:nvPr/>
        </p:nvSpPr>
        <p:spPr>
          <a:xfrm>
            <a:off x="333375" y="3225600"/>
            <a:ext cx="16695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Sample from </a:t>
            </a:r>
            <a:r>
              <a:rPr i="1" lang="en" sz="2000"/>
              <a:t>true prior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9" y="3900458"/>
            <a:ext cx="1056062" cy="477399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2734225" y="2574775"/>
            <a:ext cx="2350199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Sample from </a:t>
            </a:r>
            <a:r>
              <a:rPr i="1" lang="en" sz="2000"/>
              <a:t>true conditional</a:t>
            </a:r>
          </a:p>
        </p:txBody>
      </p:sp>
      <p:pic>
        <p:nvPicPr>
          <p:cNvPr id="686" name="Shape 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725" y="3224649"/>
            <a:ext cx="1711198" cy="4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971" y="1825225"/>
            <a:ext cx="1432624" cy="5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6431525" y="4052850"/>
            <a:ext cx="2679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Kingma and Welling, “Auto-Encoding Variational Bayes”, ICLR 2014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694" name="Shape 694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 Bayesian spin on an autoencoder!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Assume our data                       is generated like this: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/>
              <a:t> </a:t>
            </a:r>
          </a:p>
        </p:txBody>
      </p:sp>
      <p:sp>
        <p:nvSpPr>
          <p:cNvPr id="696" name="Shape 696"/>
          <p:cNvSpPr/>
          <p:nvPr/>
        </p:nvSpPr>
        <p:spPr>
          <a:xfrm>
            <a:off x="2097025" y="3469450"/>
            <a:ext cx="754500" cy="657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z</a:t>
            </a:r>
          </a:p>
        </p:txBody>
      </p:sp>
      <p:sp>
        <p:nvSpPr>
          <p:cNvPr id="697" name="Shape 697"/>
          <p:cNvSpPr/>
          <p:nvPr/>
        </p:nvSpPr>
        <p:spPr>
          <a:xfrm>
            <a:off x="5277175" y="3469300"/>
            <a:ext cx="754500" cy="65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x</a:t>
            </a:r>
          </a:p>
        </p:txBody>
      </p:sp>
      <p:cxnSp>
        <p:nvCxnSpPr>
          <p:cNvPr id="698" name="Shape 698"/>
          <p:cNvCxnSpPr>
            <a:stCxn id="696" idx="3"/>
            <a:endCxn id="697" idx="1"/>
          </p:cNvCxnSpPr>
          <p:nvPr/>
        </p:nvCxnSpPr>
        <p:spPr>
          <a:xfrm>
            <a:off x="2851525" y="3798250"/>
            <a:ext cx="242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9" name="Shape 699"/>
          <p:cNvSpPr txBox="1"/>
          <p:nvPr/>
        </p:nvSpPr>
        <p:spPr>
          <a:xfrm>
            <a:off x="333375" y="3225600"/>
            <a:ext cx="16695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/>
              <a:t>Sample from </a:t>
            </a:r>
            <a:r>
              <a:rPr i="1" lang="en" sz="2000"/>
              <a:t>true prior</a:t>
            </a:r>
          </a:p>
        </p:txBody>
      </p:sp>
      <p:pic>
        <p:nvPicPr>
          <p:cNvPr id="700" name="Shape 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9" y="3900458"/>
            <a:ext cx="1056062" cy="477399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2734225" y="2574775"/>
            <a:ext cx="2350199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Sample from </a:t>
            </a:r>
            <a:r>
              <a:rPr i="1" lang="en" sz="2000"/>
              <a:t>true conditional</a:t>
            </a:r>
          </a:p>
        </p:txBody>
      </p:sp>
      <p:pic>
        <p:nvPicPr>
          <p:cNvPr id="702" name="Shape 7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725" y="3224649"/>
            <a:ext cx="1711198" cy="4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971" y="1825225"/>
            <a:ext cx="1432625" cy="5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 txBox="1"/>
          <p:nvPr/>
        </p:nvSpPr>
        <p:spPr>
          <a:xfrm>
            <a:off x="6703200" y="756050"/>
            <a:ext cx="2350199" cy="141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Intuition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b="1" lang="en" sz="2000">
                <a:solidFill>
                  <a:schemeClr val="dk1"/>
                </a:solidFill>
              </a:rPr>
              <a:t>x</a:t>
            </a:r>
            <a:r>
              <a:rPr lang="en" sz="2000">
                <a:solidFill>
                  <a:schemeClr val="dk1"/>
                </a:solidFill>
              </a:rPr>
              <a:t> is an image, </a:t>
            </a:r>
            <a:r>
              <a:rPr b="1" lang="en" sz="2000">
                <a:solidFill>
                  <a:schemeClr val="dk1"/>
                </a:solidFill>
              </a:rPr>
              <a:t>z</a:t>
            </a:r>
            <a:r>
              <a:rPr lang="en" sz="2000">
                <a:solidFill>
                  <a:schemeClr val="dk1"/>
                </a:solidFill>
              </a:rPr>
              <a:t> gives class, orientation, attributes, etc 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6431525" y="4052850"/>
            <a:ext cx="2679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“Auto-Encoding Variational Bayes”, ICLR 2014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711" name="Shape 71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 Bayesian spin on an autoencoder!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Assume our data                       is generated like this: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 </a:t>
            </a:r>
          </a:p>
        </p:txBody>
      </p:sp>
      <p:sp>
        <p:nvSpPr>
          <p:cNvPr id="713" name="Shape 713"/>
          <p:cNvSpPr/>
          <p:nvPr/>
        </p:nvSpPr>
        <p:spPr>
          <a:xfrm>
            <a:off x="2097025" y="3469450"/>
            <a:ext cx="754500" cy="657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z</a:t>
            </a:r>
          </a:p>
        </p:txBody>
      </p:sp>
      <p:sp>
        <p:nvSpPr>
          <p:cNvPr id="714" name="Shape 714"/>
          <p:cNvSpPr/>
          <p:nvPr/>
        </p:nvSpPr>
        <p:spPr>
          <a:xfrm>
            <a:off x="5277175" y="3469300"/>
            <a:ext cx="754500" cy="657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x</a:t>
            </a:r>
          </a:p>
        </p:txBody>
      </p:sp>
      <p:cxnSp>
        <p:nvCxnSpPr>
          <p:cNvPr id="715" name="Shape 715"/>
          <p:cNvCxnSpPr>
            <a:stCxn id="713" idx="3"/>
            <a:endCxn id="714" idx="1"/>
          </p:cNvCxnSpPr>
          <p:nvPr/>
        </p:nvCxnSpPr>
        <p:spPr>
          <a:xfrm>
            <a:off x="2851525" y="3798250"/>
            <a:ext cx="242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6" name="Shape 716"/>
          <p:cNvSpPr txBox="1"/>
          <p:nvPr/>
        </p:nvSpPr>
        <p:spPr>
          <a:xfrm>
            <a:off x="333375" y="3225600"/>
            <a:ext cx="16695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Sample from </a:t>
            </a:r>
            <a:r>
              <a:rPr i="1" lang="en" sz="2000"/>
              <a:t>true prior</a:t>
            </a:r>
          </a:p>
        </p:txBody>
      </p:sp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9" y="3900458"/>
            <a:ext cx="1056062" cy="4773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/>
        </p:nvSpPr>
        <p:spPr>
          <a:xfrm>
            <a:off x="2734225" y="2574775"/>
            <a:ext cx="2350199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Sample from </a:t>
            </a:r>
            <a:r>
              <a:rPr i="1" lang="en" sz="2000"/>
              <a:t>true conditional</a:t>
            </a:r>
          </a:p>
        </p:txBody>
      </p:sp>
      <p:pic>
        <p:nvPicPr>
          <p:cNvPr id="719" name="Shape 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725" y="3224649"/>
            <a:ext cx="1711198" cy="4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971" y="1825225"/>
            <a:ext cx="1432625" cy="5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Shape 721"/>
          <p:cNvSpPr txBox="1"/>
          <p:nvPr/>
        </p:nvSpPr>
        <p:spPr>
          <a:xfrm>
            <a:off x="6614650" y="2656872"/>
            <a:ext cx="23502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Problem</a:t>
            </a:r>
            <a:r>
              <a:rPr lang="en" sz="2000">
                <a:solidFill>
                  <a:schemeClr val="dk1"/>
                </a:solidFill>
              </a:rPr>
              <a:t>: Estimate 𝜃 without access to latent states          ! </a:t>
            </a:r>
          </a:p>
        </p:txBody>
      </p:sp>
      <p:pic>
        <p:nvPicPr>
          <p:cNvPr id="722" name="Shape 722"/>
          <p:cNvPicPr preferRelativeResize="0"/>
          <p:nvPr/>
        </p:nvPicPr>
        <p:blipFill rotWithShape="1">
          <a:blip r:embed="rId6">
            <a:alphaModFix/>
          </a:blip>
          <a:srcRect b="0" l="0" r="0" t="8357"/>
          <a:stretch/>
        </p:blipFill>
        <p:spPr>
          <a:xfrm>
            <a:off x="8113200" y="3571674"/>
            <a:ext cx="626650" cy="477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6703200" y="756050"/>
            <a:ext cx="2350199" cy="141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</a:rPr>
              <a:t>Intuition</a:t>
            </a:r>
            <a:r>
              <a:rPr lang="en" sz="2000">
                <a:solidFill>
                  <a:schemeClr val="dk1"/>
                </a:solidFill>
              </a:rPr>
              <a:t>: </a:t>
            </a:r>
            <a:r>
              <a:rPr b="1" lang="en" sz="2000">
                <a:solidFill>
                  <a:schemeClr val="dk1"/>
                </a:solidFill>
              </a:rPr>
              <a:t>x</a:t>
            </a:r>
            <a:r>
              <a:rPr lang="en" sz="2000">
                <a:solidFill>
                  <a:schemeClr val="dk1"/>
                </a:solidFill>
              </a:rPr>
              <a:t> is an image, </a:t>
            </a:r>
            <a:r>
              <a:rPr b="1" lang="en" sz="2000">
                <a:solidFill>
                  <a:schemeClr val="dk1"/>
                </a:solidFill>
              </a:rPr>
              <a:t>z</a:t>
            </a:r>
            <a:r>
              <a:rPr lang="en" sz="2000">
                <a:solidFill>
                  <a:schemeClr val="dk1"/>
                </a:solidFill>
              </a:rPr>
              <a:t> gives class, orientation, attributes, etc 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6431525" y="4052850"/>
            <a:ext cx="2679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“Auto-Encoding Variational Bayes”, ICLR 2014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730" name="Shape 730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31" name="Shape 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194" y="1133674"/>
            <a:ext cx="881374" cy="4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 txBox="1"/>
          <p:nvPr/>
        </p:nvSpPr>
        <p:spPr>
          <a:xfrm>
            <a:off x="171250" y="1069875"/>
            <a:ext cx="2679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2200"/>
              <a:t>Prior</a:t>
            </a:r>
            <a:r>
              <a:rPr lang="en" sz="2200"/>
              <a:t>: Assume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2200"/>
              <a:t>is a unit Gaussian 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-8392" y="4295946"/>
            <a:ext cx="267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57200" y="3440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Feature-based approaches to Activity Recognition</a:t>
            </a:r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" name="Shape 79"/>
          <p:cNvSpPr txBox="1"/>
          <p:nvPr/>
        </p:nvSpPr>
        <p:spPr>
          <a:xfrm>
            <a:off x="457200" y="827600"/>
            <a:ext cx="7256999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Dense trajectories and motion boundary descriptors for action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Wang et al., 2013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Action Recognition with Improved Trajectories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Wang and Schmid, 2013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(code available!)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00" y="2666225"/>
            <a:ext cx="795337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739" name="Shape 739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35" y="2425278"/>
            <a:ext cx="1406624" cy="54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194" y="1133674"/>
            <a:ext cx="881374" cy="4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171250" y="1069875"/>
            <a:ext cx="2679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2200"/>
              <a:t>Prior</a:t>
            </a:r>
            <a:r>
              <a:rPr lang="en" sz="2200"/>
              <a:t>: Assume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2200"/>
              <a:t>is a unit Gaussian 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71250" y="2098225"/>
            <a:ext cx="3050999" cy="21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2200"/>
              <a:t>Conditional</a:t>
            </a:r>
            <a:r>
              <a:rPr lang="en" sz="2200"/>
              <a:t>: Assume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2200"/>
              <a:t>                   is a diagonal Gaussian, predict mean and variance with neural net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-8392" y="4295946"/>
            <a:ext cx="267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750" name="Shape 750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51" name="Shape 751"/>
          <p:cNvSpPr/>
          <p:nvPr/>
        </p:nvSpPr>
        <p:spPr>
          <a:xfrm>
            <a:off x="6683300" y="3402475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752" name="Shape 752"/>
          <p:cNvSpPr/>
          <p:nvPr/>
        </p:nvSpPr>
        <p:spPr>
          <a:xfrm>
            <a:off x="5958275" y="1828675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753" name="Shape 753"/>
          <p:cNvCxnSpPr>
            <a:stCxn id="751" idx="0"/>
            <a:endCxn id="752" idx="2"/>
          </p:cNvCxnSpPr>
          <p:nvPr/>
        </p:nvCxnSpPr>
        <p:spPr>
          <a:xfrm rot="10800000">
            <a:off x="6564500" y="2222275"/>
            <a:ext cx="725100" cy="11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4" name="Shape 754"/>
          <p:cNvSpPr/>
          <p:nvPr/>
        </p:nvSpPr>
        <p:spPr>
          <a:xfrm>
            <a:off x="7408325" y="1828675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755" name="Shape 755"/>
          <p:cNvCxnSpPr>
            <a:stCxn id="751" idx="0"/>
            <a:endCxn id="754" idx="2"/>
          </p:cNvCxnSpPr>
          <p:nvPr/>
        </p:nvCxnSpPr>
        <p:spPr>
          <a:xfrm flipH="1" rot="10800000">
            <a:off x="7289600" y="2222275"/>
            <a:ext cx="725100" cy="11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756" name="Shape 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35" y="2425278"/>
            <a:ext cx="1406624" cy="54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/>
          <p:cNvPicPr preferRelativeResize="0"/>
          <p:nvPr/>
        </p:nvPicPr>
        <p:blipFill rotWithShape="1">
          <a:blip r:embed="rId3">
            <a:alphaModFix/>
          </a:blip>
          <a:srcRect b="0" l="0" r="0" t="8709"/>
          <a:stretch/>
        </p:blipFill>
        <p:spPr>
          <a:xfrm>
            <a:off x="7586492" y="1220170"/>
            <a:ext cx="1406624" cy="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/>
        </p:nvSpPr>
        <p:spPr>
          <a:xfrm>
            <a:off x="5754875" y="872775"/>
            <a:ext cx="32874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covariance of  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6467300" y="3893325"/>
            <a:ext cx="1644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Latent state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4474375" y="2460450"/>
            <a:ext cx="24981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Decoder network with parameters </a:t>
            </a:r>
            <a:r>
              <a:rPr lang="en" sz="2200">
                <a:solidFill>
                  <a:schemeClr val="dk1"/>
                </a:solidFill>
              </a:rPr>
              <a:t>𝜃</a:t>
            </a:r>
          </a:p>
        </p:txBody>
      </p:sp>
      <p:pic>
        <p:nvPicPr>
          <p:cNvPr id="761" name="Shape 7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194" y="1133674"/>
            <a:ext cx="881374" cy="4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/>
        </p:nvSpPr>
        <p:spPr>
          <a:xfrm>
            <a:off x="171250" y="1069875"/>
            <a:ext cx="2679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2200"/>
              <a:t>Prior</a:t>
            </a:r>
            <a:r>
              <a:rPr lang="en" sz="2200"/>
              <a:t>: Assume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2200"/>
              <a:t>is a unit Gaussian 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171250" y="2098225"/>
            <a:ext cx="3050999" cy="21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2200"/>
              <a:t>Conditional</a:t>
            </a:r>
            <a:r>
              <a:rPr lang="en" sz="2200"/>
              <a:t>: Assume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2200"/>
              <a:t>                   is a diagonal Gaussian, predict mean and variance with neural net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-8392" y="4295946"/>
            <a:ext cx="267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770" name="Shape 770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1" name="Shape 771"/>
          <p:cNvSpPr/>
          <p:nvPr/>
        </p:nvSpPr>
        <p:spPr>
          <a:xfrm>
            <a:off x="6683300" y="3402475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772" name="Shape 772"/>
          <p:cNvSpPr/>
          <p:nvPr/>
        </p:nvSpPr>
        <p:spPr>
          <a:xfrm>
            <a:off x="5958275" y="1828675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773" name="Shape 773"/>
          <p:cNvCxnSpPr>
            <a:stCxn id="771" idx="0"/>
            <a:endCxn id="772" idx="2"/>
          </p:cNvCxnSpPr>
          <p:nvPr/>
        </p:nvCxnSpPr>
        <p:spPr>
          <a:xfrm rot="10800000">
            <a:off x="6564500" y="2222275"/>
            <a:ext cx="725100" cy="11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4" name="Shape 774"/>
          <p:cNvSpPr/>
          <p:nvPr/>
        </p:nvSpPr>
        <p:spPr>
          <a:xfrm>
            <a:off x="7408325" y="1828675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775" name="Shape 775"/>
          <p:cNvCxnSpPr>
            <a:stCxn id="771" idx="0"/>
            <a:endCxn id="774" idx="2"/>
          </p:cNvCxnSpPr>
          <p:nvPr/>
        </p:nvCxnSpPr>
        <p:spPr>
          <a:xfrm flipH="1" rot="10800000">
            <a:off x="7289600" y="2222275"/>
            <a:ext cx="725100" cy="11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35" y="2425278"/>
            <a:ext cx="1406624" cy="54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Shape 777"/>
          <p:cNvPicPr preferRelativeResize="0"/>
          <p:nvPr/>
        </p:nvPicPr>
        <p:blipFill rotWithShape="1">
          <a:blip r:embed="rId3">
            <a:alphaModFix/>
          </a:blip>
          <a:srcRect b="0" l="0" r="0" t="8709"/>
          <a:stretch/>
        </p:blipFill>
        <p:spPr>
          <a:xfrm>
            <a:off x="7586492" y="1220170"/>
            <a:ext cx="1406624" cy="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754875" y="872775"/>
            <a:ext cx="32874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covariance of  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6467300" y="3893325"/>
            <a:ext cx="1644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Latent state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4474375" y="2460450"/>
            <a:ext cx="24981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Decoder network with parameters </a:t>
            </a:r>
            <a:r>
              <a:rPr lang="en" sz="2200">
                <a:solidFill>
                  <a:schemeClr val="dk1"/>
                </a:solidFill>
              </a:rPr>
              <a:t>𝜃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194" y="1133674"/>
            <a:ext cx="881374" cy="4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/>
        </p:nvSpPr>
        <p:spPr>
          <a:xfrm>
            <a:off x="171250" y="1069875"/>
            <a:ext cx="2679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2200"/>
              <a:t>Prior</a:t>
            </a:r>
            <a:r>
              <a:rPr lang="en" sz="2200"/>
              <a:t>: Assume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2200"/>
              <a:t>is a unit Gaussian 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171250" y="2098225"/>
            <a:ext cx="3050999" cy="21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2200"/>
              <a:t>Conditional</a:t>
            </a:r>
            <a:r>
              <a:rPr lang="en" sz="2200"/>
              <a:t>: Assume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2200"/>
              <a:t>                   is a diagonal Gaussian, predict mean and variance with neural net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3205475" y="3739875"/>
            <a:ext cx="25494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Fully-connected or upconvolutional</a:t>
            </a:r>
          </a:p>
        </p:txBody>
      </p:sp>
      <p:cxnSp>
        <p:nvCxnSpPr>
          <p:cNvPr id="785" name="Shape 785"/>
          <p:cNvCxnSpPr/>
          <p:nvPr/>
        </p:nvCxnSpPr>
        <p:spPr>
          <a:xfrm flipH="1" rot="10800000">
            <a:off x="4669800" y="3243150"/>
            <a:ext cx="658200" cy="60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6" name="Shape 786"/>
          <p:cNvSpPr txBox="1"/>
          <p:nvPr/>
        </p:nvSpPr>
        <p:spPr>
          <a:xfrm>
            <a:off x="-8392" y="4295946"/>
            <a:ext cx="267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Encoder</a:t>
            </a:r>
          </a:p>
        </p:txBody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0" y="1047750"/>
            <a:ext cx="4023900" cy="44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By Bayes Rule the posterior is:</a:t>
            </a:r>
          </a:p>
        </p:txBody>
      </p:sp>
      <p:sp>
        <p:nvSpPr>
          <p:cNvPr id="793" name="Shape 793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21" y="1499497"/>
            <a:ext cx="3287399" cy="982888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/>
        </p:nvSpPr>
        <p:spPr>
          <a:xfrm>
            <a:off x="-8400" y="4143550"/>
            <a:ext cx="170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ICLR 2014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Encoder</a:t>
            </a:r>
          </a:p>
        </p:txBody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0" y="1047750"/>
            <a:ext cx="4023900" cy="44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By Bayes Rule the posterior is:</a:t>
            </a:r>
          </a:p>
        </p:txBody>
      </p:sp>
      <p:sp>
        <p:nvSpPr>
          <p:cNvPr id="802" name="Shape 80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03" name="Shape 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21" y="1499497"/>
            <a:ext cx="3287399" cy="982888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/>
          <p:nvPr/>
        </p:nvSpPr>
        <p:spPr>
          <a:xfrm>
            <a:off x="2956601" y="1596125"/>
            <a:ext cx="725099" cy="4413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228600" y="2515525"/>
            <a:ext cx="3399900" cy="10185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0000FF"/>
                </a:solidFill>
              </a:rPr>
              <a:t>Use decoder network =)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274E13"/>
                </a:solidFill>
              </a:rPr>
              <a:t>Gaussian =)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980000"/>
                </a:solidFill>
              </a:rPr>
              <a:t>Intractible integral =(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1828673" y="1596125"/>
            <a:ext cx="1084800" cy="441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2365026" y="2046075"/>
            <a:ext cx="725100" cy="4413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8" name="Shape 808"/>
          <p:cNvSpPr txBox="1"/>
          <p:nvPr/>
        </p:nvSpPr>
        <p:spPr>
          <a:xfrm>
            <a:off x="-8400" y="4143550"/>
            <a:ext cx="170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ICLR 2014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Encoder</a:t>
            </a:r>
          </a:p>
        </p:txBody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0" y="1047750"/>
            <a:ext cx="4023900" cy="44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By Bayes Rule the posterior is:</a:t>
            </a:r>
          </a:p>
        </p:txBody>
      </p:sp>
      <p:sp>
        <p:nvSpPr>
          <p:cNvPr id="815" name="Shape 815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16" name="Shape 816"/>
          <p:cNvSpPr/>
          <p:nvPr/>
        </p:nvSpPr>
        <p:spPr>
          <a:xfrm>
            <a:off x="7064300" y="3707275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817" name="Shape 817"/>
          <p:cNvSpPr/>
          <p:nvPr/>
        </p:nvSpPr>
        <p:spPr>
          <a:xfrm>
            <a:off x="6339275" y="2133475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818" name="Shape 818"/>
          <p:cNvCxnSpPr>
            <a:stCxn id="816" idx="0"/>
            <a:endCxn id="817" idx="2"/>
          </p:cNvCxnSpPr>
          <p:nvPr/>
        </p:nvCxnSpPr>
        <p:spPr>
          <a:xfrm rot="10800000">
            <a:off x="6945500" y="2527075"/>
            <a:ext cx="725100" cy="11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19" name="Shape 819"/>
          <p:cNvSpPr/>
          <p:nvPr/>
        </p:nvSpPr>
        <p:spPr>
          <a:xfrm>
            <a:off x="7789325" y="2133475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820" name="Shape 820"/>
          <p:cNvCxnSpPr>
            <a:stCxn id="816" idx="0"/>
            <a:endCxn id="819" idx="2"/>
          </p:cNvCxnSpPr>
          <p:nvPr/>
        </p:nvCxnSpPr>
        <p:spPr>
          <a:xfrm flipH="1" rot="10800000">
            <a:off x="7670600" y="2527075"/>
            <a:ext cx="725100" cy="11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21" name="Shape 821"/>
          <p:cNvSpPr txBox="1"/>
          <p:nvPr/>
        </p:nvSpPr>
        <p:spPr>
          <a:xfrm>
            <a:off x="6339275" y="852203"/>
            <a:ext cx="28530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covariance of  </a:t>
            </a:r>
          </a:p>
        </p:txBody>
      </p:sp>
      <p:sp>
        <p:nvSpPr>
          <p:cNvPr id="822" name="Shape 822"/>
          <p:cNvSpPr txBox="1"/>
          <p:nvPr/>
        </p:nvSpPr>
        <p:spPr>
          <a:xfrm>
            <a:off x="6848300" y="4126124"/>
            <a:ext cx="1644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4762300" y="2765250"/>
            <a:ext cx="25566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Encoder network with parameters </a:t>
            </a:r>
            <a:r>
              <a:rPr lang="en" sz="2200">
                <a:solidFill>
                  <a:schemeClr val="dk1"/>
                </a:solidFill>
              </a:rPr>
              <a:t>𝜙</a:t>
            </a:r>
          </a:p>
        </p:txBody>
      </p:sp>
      <p:pic>
        <p:nvPicPr>
          <p:cNvPr id="824" name="Shape 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21" y="1499497"/>
            <a:ext cx="3287399" cy="982888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Shape 825"/>
          <p:cNvSpPr/>
          <p:nvPr/>
        </p:nvSpPr>
        <p:spPr>
          <a:xfrm>
            <a:off x="2956601" y="1596125"/>
            <a:ext cx="725099" cy="4413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228600" y="2515525"/>
            <a:ext cx="3399900" cy="10185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0000FF"/>
                </a:solidFill>
              </a:rPr>
              <a:t>Use decoder network =)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274E13"/>
                </a:solidFill>
              </a:rPr>
              <a:t>Gaussian =)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980000"/>
                </a:solidFill>
              </a:rPr>
              <a:t>Intractible integral =(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1828673" y="1596125"/>
            <a:ext cx="1084800" cy="441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8" name="Shape 828"/>
          <p:cNvSpPr/>
          <p:nvPr/>
        </p:nvSpPr>
        <p:spPr>
          <a:xfrm>
            <a:off x="2365026" y="2046075"/>
            <a:ext cx="725100" cy="4413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9" name="Shape 8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946" y="1563084"/>
            <a:ext cx="1406733" cy="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Shape 830"/>
          <p:cNvSpPr txBox="1"/>
          <p:nvPr/>
        </p:nvSpPr>
        <p:spPr>
          <a:xfrm>
            <a:off x="-8400" y="4143550"/>
            <a:ext cx="170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ICLR 2014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Encoder</a:t>
            </a:r>
          </a:p>
        </p:txBody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0" y="1047750"/>
            <a:ext cx="4023900" cy="44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By Bayes Rule the posterior is:</a:t>
            </a:r>
          </a:p>
        </p:txBody>
      </p:sp>
      <p:sp>
        <p:nvSpPr>
          <p:cNvPr id="837" name="Shape 837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38" name="Shape 838"/>
          <p:cNvSpPr/>
          <p:nvPr/>
        </p:nvSpPr>
        <p:spPr>
          <a:xfrm>
            <a:off x="7064300" y="3707275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839" name="Shape 839"/>
          <p:cNvSpPr/>
          <p:nvPr/>
        </p:nvSpPr>
        <p:spPr>
          <a:xfrm>
            <a:off x="6339275" y="2133475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840" name="Shape 840"/>
          <p:cNvCxnSpPr>
            <a:stCxn id="838" idx="0"/>
            <a:endCxn id="839" idx="2"/>
          </p:cNvCxnSpPr>
          <p:nvPr/>
        </p:nvCxnSpPr>
        <p:spPr>
          <a:xfrm rot="10800000">
            <a:off x="6945500" y="2527075"/>
            <a:ext cx="725100" cy="11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1" name="Shape 841"/>
          <p:cNvSpPr/>
          <p:nvPr/>
        </p:nvSpPr>
        <p:spPr>
          <a:xfrm>
            <a:off x="7789325" y="2133475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842" name="Shape 842"/>
          <p:cNvCxnSpPr>
            <a:stCxn id="838" idx="0"/>
            <a:endCxn id="841" idx="2"/>
          </p:cNvCxnSpPr>
          <p:nvPr/>
        </p:nvCxnSpPr>
        <p:spPr>
          <a:xfrm flipH="1" rot="10800000">
            <a:off x="7670600" y="2527075"/>
            <a:ext cx="725100" cy="11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3" name="Shape 843"/>
          <p:cNvSpPr txBox="1"/>
          <p:nvPr/>
        </p:nvSpPr>
        <p:spPr>
          <a:xfrm>
            <a:off x="6339275" y="852203"/>
            <a:ext cx="28530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covariance of  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6848300" y="4126124"/>
            <a:ext cx="1644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4762300" y="2765250"/>
            <a:ext cx="25566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Encoder network with parameters </a:t>
            </a:r>
            <a:r>
              <a:rPr lang="en" sz="2200">
                <a:solidFill>
                  <a:schemeClr val="dk1"/>
                </a:solidFill>
              </a:rPr>
              <a:t>𝜙</a:t>
            </a:r>
          </a:p>
        </p:txBody>
      </p:sp>
      <p:pic>
        <p:nvPicPr>
          <p:cNvPr id="846" name="Shape 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21" y="1499497"/>
            <a:ext cx="3287399" cy="982888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/>
          <p:nvPr/>
        </p:nvSpPr>
        <p:spPr>
          <a:xfrm>
            <a:off x="2956601" y="1596125"/>
            <a:ext cx="725099" cy="4413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228600" y="2515525"/>
            <a:ext cx="3399900" cy="10185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0000FF"/>
                </a:solidFill>
              </a:rPr>
              <a:t>Use decoder network =)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274E13"/>
                </a:solidFill>
              </a:rPr>
              <a:t>Gaussian =)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980000"/>
                </a:solidFill>
              </a:rPr>
              <a:t>Intractible integral =(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849" name="Shape 849"/>
          <p:cNvSpPr/>
          <p:nvPr/>
        </p:nvSpPr>
        <p:spPr>
          <a:xfrm>
            <a:off x="1828673" y="1596125"/>
            <a:ext cx="1084800" cy="441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2365026" y="2046075"/>
            <a:ext cx="725100" cy="4413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1777275" y="3674975"/>
            <a:ext cx="3705000" cy="80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Approximate posterior with </a:t>
            </a:r>
            <a:r>
              <a:rPr b="1" lang="en" sz="2200"/>
              <a:t>encoder network</a:t>
            </a:r>
          </a:p>
        </p:txBody>
      </p:sp>
      <p:pic>
        <p:nvPicPr>
          <p:cNvPr id="852" name="Shape 8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025" y="4037748"/>
            <a:ext cx="1406733" cy="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946" y="1563084"/>
            <a:ext cx="1406733" cy="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-8400" y="4143550"/>
            <a:ext cx="170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ICLR 2014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Encoder</a:t>
            </a:r>
          </a:p>
        </p:txBody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0" y="1047750"/>
            <a:ext cx="4023900" cy="44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By Bayes Rule the posterior is:</a:t>
            </a:r>
          </a:p>
        </p:txBody>
      </p:sp>
      <p:sp>
        <p:nvSpPr>
          <p:cNvPr id="861" name="Shape 861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62" name="Shape 862"/>
          <p:cNvSpPr/>
          <p:nvPr/>
        </p:nvSpPr>
        <p:spPr>
          <a:xfrm>
            <a:off x="7064300" y="3707275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863" name="Shape 863"/>
          <p:cNvSpPr/>
          <p:nvPr/>
        </p:nvSpPr>
        <p:spPr>
          <a:xfrm>
            <a:off x="6339275" y="2133475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864" name="Shape 864"/>
          <p:cNvCxnSpPr>
            <a:stCxn id="862" idx="0"/>
            <a:endCxn id="863" idx="2"/>
          </p:cNvCxnSpPr>
          <p:nvPr/>
        </p:nvCxnSpPr>
        <p:spPr>
          <a:xfrm rot="10800000">
            <a:off x="6945500" y="2527075"/>
            <a:ext cx="725100" cy="11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5" name="Shape 865"/>
          <p:cNvSpPr/>
          <p:nvPr/>
        </p:nvSpPr>
        <p:spPr>
          <a:xfrm>
            <a:off x="7789325" y="2133475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866" name="Shape 866"/>
          <p:cNvCxnSpPr>
            <a:stCxn id="862" idx="0"/>
            <a:endCxn id="865" idx="2"/>
          </p:cNvCxnSpPr>
          <p:nvPr/>
        </p:nvCxnSpPr>
        <p:spPr>
          <a:xfrm flipH="1" rot="10800000">
            <a:off x="7670600" y="2527075"/>
            <a:ext cx="725100" cy="11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7" name="Shape 867"/>
          <p:cNvSpPr txBox="1"/>
          <p:nvPr/>
        </p:nvSpPr>
        <p:spPr>
          <a:xfrm>
            <a:off x="6339275" y="852203"/>
            <a:ext cx="28530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covariance of  </a:t>
            </a:r>
          </a:p>
        </p:txBody>
      </p:sp>
      <p:sp>
        <p:nvSpPr>
          <p:cNvPr id="868" name="Shape 868"/>
          <p:cNvSpPr txBox="1"/>
          <p:nvPr/>
        </p:nvSpPr>
        <p:spPr>
          <a:xfrm>
            <a:off x="6848300" y="4126124"/>
            <a:ext cx="1644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4762300" y="2765250"/>
            <a:ext cx="25566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Encoder network with parameters </a:t>
            </a:r>
            <a:r>
              <a:rPr lang="en" sz="2200">
                <a:solidFill>
                  <a:schemeClr val="dk1"/>
                </a:solidFill>
              </a:rPr>
              <a:t>𝜙</a:t>
            </a:r>
          </a:p>
        </p:txBody>
      </p:sp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21" y="1499497"/>
            <a:ext cx="3287399" cy="982888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Shape 871"/>
          <p:cNvSpPr/>
          <p:nvPr/>
        </p:nvSpPr>
        <p:spPr>
          <a:xfrm>
            <a:off x="2956601" y="1596125"/>
            <a:ext cx="725099" cy="4413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2" name="Shape 872"/>
          <p:cNvSpPr txBox="1"/>
          <p:nvPr>
            <p:ph idx="1" type="body"/>
          </p:nvPr>
        </p:nvSpPr>
        <p:spPr>
          <a:xfrm>
            <a:off x="228600" y="2515525"/>
            <a:ext cx="3399900" cy="10185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0000FF"/>
                </a:solidFill>
              </a:rPr>
              <a:t>Use decoder network =)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274E13"/>
                </a:solidFill>
              </a:rPr>
              <a:t>Gaussian =)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980000"/>
                </a:solidFill>
              </a:rPr>
              <a:t>Intractible integral =(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1828673" y="1596125"/>
            <a:ext cx="1084800" cy="441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2365026" y="2046075"/>
            <a:ext cx="725100" cy="4413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1777275" y="3674975"/>
            <a:ext cx="3705000" cy="80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Approximate posterior with </a:t>
            </a:r>
            <a:r>
              <a:rPr b="1" lang="en" sz="2200"/>
              <a:t>encoder network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025" y="4037748"/>
            <a:ext cx="1406733" cy="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Shape 8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946" y="1563084"/>
            <a:ext cx="1406733" cy="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 txBox="1"/>
          <p:nvPr/>
        </p:nvSpPr>
        <p:spPr>
          <a:xfrm>
            <a:off x="3992750" y="1278275"/>
            <a:ext cx="21942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Fully-connected or convolutional</a:t>
            </a:r>
          </a:p>
        </p:txBody>
      </p:sp>
      <p:cxnSp>
        <p:nvCxnSpPr>
          <p:cNvPr id="879" name="Shape 879"/>
          <p:cNvCxnSpPr>
            <a:stCxn id="878" idx="2"/>
            <a:endCxn id="869" idx="0"/>
          </p:cNvCxnSpPr>
          <p:nvPr/>
        </p:nvCxnSpPr>
        <p:spPr>
          <a:xfrm>
            <a:off x="5089850" y="2087075"/>
            <a:ext cx="950700" cy="67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0" name="Shape 880"/>
          <p:cNvSpPr txBox="1"/>
          <p:nvPr/>
        </p:nvSpPr>
        <p:spPr>
          <a:xfrm>
            <a:off x="-8400" y="4143550"/>
            <a:ext cx="170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ICLR 2014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886" name="Shape 88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87" name="Shape 887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895" name="Shape 89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6" name="Shape 896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897" name="Shape 897"/>
          <p:cNvSpPr/>
          <p:nvPr/>
        </p:nvSpPr>
        <p:spPr>
          <a:xfrm>
            <a:off x="1606224" y="330571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898" name="Shape 898"/>
          <p:cNvCxnSpPr>
            <a:stCxn id="896" idx="0"/>
            <a:endCxn id="897" idx="2"/>
          </p:cNvCxnSpPr>
          <p:nvPr/>
        </p:nvCxnSpPr>
        <p:spPr>
          <a:xfrm rot="10800000">
            <a:off x="2212449" y="3699175"/>
            <a:ext cx="725100" cy="46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9" name="Shape 899"/>
          <p:cNvSpPr/>
          <p:nvPr/>
        </p:nvSpPr>
        <p:spPr>
          <a:xfrm>
            <a:off x="3056274" y="330571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00" name="Shape 900"/>
          <p:cNvCxnSpPr>
            <a:stCxn id="896" idx="0"/>
            <a:endCxn id="899" idx="2"/>
          </p:cNvCxnSpPr>
          <p:nvPr/>
        </p:nvCxnSpPr>
        <p:spPr>
          <a:xfrm flipH="1" rot="10800000">
            <a:off x="2937549" y="3699175"/>
            <a:ext cx="725100" cy="46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1" name="Shape 901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4262225" y="3078850"/>
            <a:ext cx="44208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</a:t>
            </a:r>
            <a:br>
              <a:rPr lang="en" sz="2200"/>
            </a:br>
            <a:r>
              <a:rPr lang="en" sz="2200"/>
              <a:t>covariance of  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31" y="3521925"/>
            <a:ext cx="1103125" cy="39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61983" y="3658566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Encoder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6" name="Shape 86"/>
          <p:cNvSpPr txBox="1"/>
          <p:nvPr/>
        </p:nvSpPr>
        <p:spPr>
          <a:xfrm>
            <a:off x="60025" y="-75225"/>
            <a:ext cx="7968900" cy="81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Dense trajectories and motion boundary descriptors for action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</a:rPr>
              <a:t>Wang et al., 2013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737175"/>
            <a:ext cx="80200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424725" y="3325725"/>
            <a:ext cx="2582100" cy="71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detect feature points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3373525" y="3325725"/>
            <a:ext cx="2582100" cy="71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track features with optical flow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5955625" y="3246500"/>
            <a:ext cx="2814000" cy="71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extract HOG/HOF/MBH features in the (stabilized) coordinate system of each tracklet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911" name="Shape 911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12" name="Shape 912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913" name="Shape 913"/>
          <p:cNvSpPr/>
          <p:nvPr/>
        </p:nvSpPr>
        <p:spPr>
          <a:xfrm>
            <a:off x="1606224" y="330571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14" name="Shape 914"/>
          <p:cNvCxnSpPr>
            <a:stCxn id="912" idx="0"/>
            <a:endCxn id="913" idx="2"/>
          </p:cNvCxnSpPr>
          <p:nvPr/>
        </p:nvCxnSpPr>
        <p:spPr>
          <a:xfrm rot="10800000">
            <a:off x="2212449" y="3699175"/>
            <a:ext cx="725100" cy="46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5" name="Shape 915"/>
          <p:cNvSpPr/>
          <p:nvPr/>
        </p:nvSpPr>
        <p:spPr>
          <a:xfrm>
            <a:off x="3056274" y="330571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16" name="Shape 916"/>
          <p:cNvCxnSpPr>
            <a:stCxn id="912" idx="0"/>
            <a:endCxn id="915" idx="2"/>
          </p:cNvCxnSpPr>
          <p:nvPr/>
        </p:nvCxnSpPr>
        <p:spPr>
          <a:xfrm flipH="1" rot="10800000">
            <a:off x="2937549" y="3699175"/>
            <a:ext cx="725100" cy="46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7" name="Shape 917"/>
          <p:cNvSpPr/>
          <p:nvPr/>
        </p:nvSpPr>
        <p:spPr>
          <a:xfrm>
            <a:off x="2339900" y="243910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4262225" y="3078850"/>
            <a:ext cx="44208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</a:t>
            </a:r>
            <a:br>
              <a:rPr lang="en" sz="2200"/>
            </a:br>
            <a:r>
              <a:rPr lang="en" sz="2200"/>
              <a:t>covariance of  </a:t>
            </a:r>
          </a:p>
        </p:txBody>
      </p:sp>
      <p:pic>
        <p:nvPicPr>
          <p:cNvPr id="920" name="Shape 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31" y="3521925"/>
            <a:ext cx="1103125" cy="39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61983" y="3658566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Encoder network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1181075" y="281388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pic>
        <p:nvPicPr>
          <p:cNvPr id="924" name="Shape 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458" y="2914179"/>
            <a:ext cx="1008377" cy="35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930" name="Shape 93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31" name="Shape 931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932" name="Shape 932"/>
          <p:cNvSpPr/>
          <p:nvPr/>
        </p:nvSpPr>
        <p:spPr>
          <a:xfrm>
            <a:off x="1606224" y="330571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33" name="Shape 933"/>
          <p:cNvCxnSpPr>
            <a:stCxn id="931" idx="0"/>
            <a:endCxn id="932" idx="2"/>
          </p:cNvCxnSpPr>
          <p:nvPr/>
        </p:nvCxnSpPr>
        <p:spPr>
          <a:xfrm rot="10800000">
            <a:off x="2212449" y="3699175"/>
            <a:ext cx="725100" cy="46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34" name="Shape 934"/>
          <p:cNvSpPr/>
          <p:nvPr/>
        </p:nvSpPr>
        <p:spPr>
          <a:xfrm>
            <a:off x="3056274" y="330571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35" name="Shape 935"/>
          <p:cNvCxnSpPr>
            <a:stCxn id="931" idx="0"/>
            <a:endCxn id="934" idx="2"/>
          </p:cNvCxnSpPr>
          <p:nvPr/>
        </p:nvCxnSpPr>
        <p:spPr>
          <a:xfrm flipH="1" rot="10800000">
            <a:off x="2937549" y="3699175"/>
            <a:ext cx="725100" cy="46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36" name="Shape 936"/>
          <p:cNvSpPr/>
          <p:nvPr/>
        </p:nvSpPr>
        <p:spPr>
          <a:xfrm>
            <a:off x="2339900" y="243910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937" name="Shape 937"/>
          <p:cNvSpPr/>
          <p:nvPr/>
        </p:nvSpPr>
        <p:spPr>
          <a:xfrm>
            <a:off x="1614875" y="1659646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938" name="Shape 938"/>
          <p:cNvCxnSpPr>
            <a:stCxn id="936" idx="0"/>
            <a:endCxn id="937" idx="2"/>
          </p:cNvCxnSpPr>
          <p:nvPr/>
        </p:nvCxnSpPr>
        <p:spPr>
          <a:xfrm rot="10800000">
            <a:off x="2221099" y="2053302"/>
            <a:ext cx="725100" cy="3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9" name="Shape 939"/>
          <p:cNvCxnSpPr>
            <a:stCxn id="936" idx="0"/>
            <a:endCxn id="940" idx="2"/>
          </p:cNvCxnSpPr>
          <p:nvPr/>
        </p:nvCxnSpPr>
        <p:spPr>
          <a:xfrm flipH="1" rot="10800000">
            <a:off x="2946199" y="2053302"/>
            <a:ext cx="725100" cy="3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0" name="Shape 940"/>
          <p:cNvSpPr/>
          <p:nvPr/>
        </p:nvSpPr>
        <p:spPr>
          <a:xfrm>
            <a:off x="3064925" y="1659646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4293200" y="1689050"/>
            <a:ext cx="38448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covariance of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43" name="Shape 943"/>
          <p:cNvSpPr txBox="1"/>
          <p:nvPr/>
        </p:nvSpPr>
        <p:spPr>
          <a:xfrm>
            <a:off x="4262225" y="3078850"/>
            <a:ext cx="44208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</a:t>
            </a:r>
            <a:br>
              <a:rPr lang="en" sz="2200"/>
            </a:br>
            <a:r>
              <a:rPr lang="en" sz="2200"/>
              <a:t>covariance of  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31" y="3521925"/>
            <a:ext cx="1103125" cy="39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61983" y="3658566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Encoder network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1181075" y="281388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-72950" y="1949175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Decoder network</a:t>
            </a:r>
          </a:p>
        </p:txBody>
      </p:sp>
      <p:pic>
        <p:nvPicPr>
          <p:cNvPr id="949" name="Shape 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458" y="2914179"/>
            <a:ext cx="1008377" cy="35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4">
            <a:alphaModFix/>
          </a:blip>
          <a:srcRect b="0" l="0" r="0" t="8709"/>
          <a:stretch/>
        </p:blipFill>
        <p:spPr>
          <a:xfrm>
            <a:off x="6168799" y="2130760"/>
            <a:ext cx="1103103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956" name="Shape 95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57" name="Shape 957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958" name="Shape 958"/>
          <p:cNvSpPr/>
          <p:nvPr/>
        </p:nvSpPr>
        <p:spPr>
          <a:xfrm>
            <a:off x="1606224" y="330571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59" name="Shape 959"/>
          <p:cNvCxnSpPr>
            <a:stCxn id="957" idx="0"/>
            <a:endCxn id="958" idx="2"/>
          </p:cNvCxnSpPr>
          <p:nvPr/>
        </p:nvCxnSpPr>
        <p:spPr>
          <a:xfrm rot="10800000">
            <a:off x="2212449" y="3699175"/>
            <a:ext cx="725100" cy="46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0" name="Shape 960"/>
          <p:cNvSpPr/>
          <p:nvPr/>
        </p:nvSpPr>
        <p:spPr>
          <a:xfrm>
            <a:off x="3056274" y="330571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61" name="Shape 961"/>
          <p:cNvCxnSpPr>
            <a:stCxn id="957" idx="0"/>
            <a:endCxn id="960" idx="2"/>
          </p:cNvCxnSpPr>
          <p:nvPr/>
        </p:nvCxnSpPr>
        <p:spPr>
          <a:xfrm flipH="1" rot="10800000">
            <a:off x="2937549" y="3699175"/>
            <a:ext cx="725100" cy="46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2" name="Shape 962"/>
          <p:cNvSpPr/>
          <p:nvPr/>
        </p:nvSpPr>
        <p:spPr>
          <a:xfrm>
            <a:off x="2339900" y="243910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963" name="Shape 963"/>
          <p:cNvSpPr/>
          <p:nvPr/>
        </p:nvSpPr>
        <p:spPr>
          <a:xfrm>
            <a:off x="1614875" y="1659646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964" name="Shape 964"/>
          <p:cNvCxnSpPr>
            <a:stCxn id="962" idx="0"/>
            <a:endCxn id="963" idx="2"/>
          </p:cNvCxnSpPr>
          <p:nvPr/>
        </p:nvCxnSpPr>
        <p:spPr>
          <a:xfrm rot="10800000">
            <a:off x="2221099" y="2053302"/>
            <a:ext cx="725100" cy="3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5" name="Shape 965"/>
          <p:cNvCxnSpPr>
            <a:stCxn id="962" idx="0"/>
            <a:endCxn id="966" idx="2"/>
          </p:cNvCxnSpPr>
          <p:nvPr/>
        </p:nvCxnSpPr>
        <p:spPr>
          <a:xfrm flipH="1" rot="10800000">
            <a:off x="2946199" y="2053302"/>
            <a:ext cx="725100" cy="3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7" name="Shape 967"/>
          <p:cNvSpPr/>
          <p:nvPr/>
        </p:nvSpPr>
        <p:spPr>
          <a:xfrm>
            <a:off x="2331239" y="865418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sp>
        <p:nvSpPr>
          <p:cNvPr id="966" name="Shape 966"/>
          <p:cNvSpPr/>
          <p:nvPr/>
        </p:nvSpPr>
        <p:spPr>
          <a:xfrm>
            <a:off x="3064925" y="1659646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4293200" y="1689050"/>
            <a:ext cx="38448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covariance of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70" name="Shape 970"/>
          <p:cNvSpPr txBox="1"/>
          <p:nvPr/>
        </p:nvSpPr>
        <p:spPr>
          <a:xfrm>
            <a:off x="4262225" y="3078850"/>
            <a:ext cx="44208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</a:t>
            </a:r>
            <a:br>
              <a:rPr lang="en" sz="2200"/>
            </a:br>
            <a:r>
              <a:rPr lang="en" sz="2200"/>
              <a:t>covariance of  </a:t>
            </a:r>
          </a:p>
        </p:txBody>
      </p:sp>
      <p:pic>
        <p:nvPicPr>
          <p:cNvPr id="971" name="Shape 971"/>
          <p:cNvPicPr preferRelativeResize="0"/>
          <p:nvPr/>
        </p:nvPicPr>
        <p:blipFill rotWithShape="1">
          <a:blip r:embed="rId3">
            <a:alphaModFix/>
          </a:blip>
          <a:srcRect b="0" l="0" r="0" t="8709"/>
          <a:stretch/>
        </p:blipFill>
        <p:spPr>
          <a:xfrm>
            <a:off x="6168799" y="2130760"/>
            <a:ext cx="1103103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Shape 9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531" y="3521925"/>
            <a:ext cx="1103125" cy="39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61983" y="3658566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Encoder network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1181075" y="281388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-72950" y="1949175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Decoder network</a:t>
            </a:r>
          </a:p>
        </p:txBody>
      </p:sp>
      <p:pic>
        <p:nvPicPr>
          <p:cNvPr id="977" name="Shape 9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458" y="2914179"/>
            <a:ext cx="1008377" cy="359774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/>
        </p:nvSpPr>
        <p:spPr>
          <a:xfrm>
            <a:off x="1153600" y="122299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pic>
        <p:nvPicPr>
          <p:cNvPr id="979" name="Shape 979"/>
          <p:cNvPicPr preferRelativeResize="0"/>
          <p:nvPr/>
        </p:nvPicPr>
        <p:blipFill rotWithShape="1">
          <a:blip r:embed="rId3">
            <a:alphaModFix/>
          </a:blip>
          <a:srcRect b="0" l="0" r="0" t="8709"/>
          <a:stretch/>
        </p:blipFill>
        <p:spPr>
          <a:xfrm>
            <a:off x="3357860" y="1266866"/>
            <a:ext cx="110310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Shape 980"/>
          <p:cNvSpPr txBox="1"/>
          <p:nvPr/>
        </p:nvSpPr>
        <p:spPr>
          <a:xfrm>
            <a:off x="173796" y="811275"/>
            <a:ext cx="21393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Reconstructed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/>
          <p:nvPr/>
        </p:nvSpPr>
        <p:spPr>
          <a:xfrm>
            <a:off x="4293200" y="1689050"/>
            <a:ext cx="38448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covariance of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FF0000"/>
                </a:solidFill>
              </a:rPr>
              <a:t>(should be close to data x)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800"/>
              <a:t> </a:t>
            </a:r>
          </a:p>
        </p:txBody>
      </p:sp>
      <p:sp>
        <p:nvSpPr>
          <p:cNvPr id="986" name="Shape 986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</a:t>
            </a:r>
          </a:p>
        </p:txBody>
      </p:sp>
      <p:sp>
        <p:nvSpPr>
          <p:cNvPr id="987" name="Shape 987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88" name="Shape 988"/>
          <p:cNvSpPr/>
          <p:nvPr/>
        </p:nvSpPr>
        <p:spPr>
          <a:xfrm>
            <a:off x="2331249" y="4164475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</a:t>
            </a:r>
          </a:p>
        </p:txBody>
      </p:sp>
      <p:sp>
        <p:nvSpPr>
          <p:cNvPr id="989" name="Shape 989"/>
          <p:cNvSpPr/>
          <p:nvPr/>
        </p:nvSpPr>
        <p:spPr>
          <a:xfrm>
            <a:off x="1606224" y="330571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90" name="Shape 990"/>
          <p:cNvCxnSpPr>
            <a:stCxn id="988" idx="0"/>
            <a:endCxn id="989" idx="2"/>
          </p:cNvCxnSpPr>
          <p:nvPr/>
        </p:nvCxnSpPr>
        <p:spPr>
          <a:xfrm rot="10800000">
            <a:off x="2212449" y="3699175"/>
            <a:ext cx="725100" cy="46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1" name="Shape 991"/>
          <p:cNvSpPr/>
          <p:nvPr/>
        </p:nvSpPr>
        <p:spPr>
          <a:xfrm>
            <a:off x="3056274" y="330571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992" name="Shape 992"/>
          <p:cNvCxnSpPr>
            <a:stCxn id="988" idx="0"/>
            <a:endCxn id="991" idx="2"/>
          </p:cNvCxnSpPr>
          <p:nvPr/>
        </p:nvCxnSpPr>
        <p:spPr>
          <a:xfrm flipH="1" rot="10800000">
            <a:off x="2937549" y="3699175"/>
            <a:ext cx="725100" cy="46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3" name="Shape 993"/>
          <p:cNvSpPr txBox="1"/>
          <p:nvPr/>
        </p:nvSpPr>
        <p:spPr>
          <a:xfrm>
            <a:off x="4262225" y="3078850"/>
            <a:ext cx="44208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Mean and (diagonal) </a:t>
            </a:r>
            <a:br>
              <a:rPr lang="en" sz="2200"/>
            </a:br>
            <a:r>
              <a:rPr lang="en" sz="2200"/>
              <a:t>covariance of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0000FF"/>
                </a:solidFill>
              </a:rPr>
              <a:t>(should be close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0000FF"/>
                </a:solidFill>
              </a:rPr>
              <a:t>to prior            )</a:t>
            </a:r>
            <a:r>
              <a:rPr lang="en" sz="2200"/>
              <a:t>   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830482" y="4120943"/>
            <a:ext cx="1486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Data point</a:t>
            </a:r>
          </a:p>
        </p:txBody>
      </p:sp>
      <p:sp>
        <p:nvSpPr>
          <p:cNvPr id="995" name="Shape 995"/>
          <p:cNvSpPr txBox="1"/>
          <p:nvPr/>
        </p:nvSpPr>
        <p:spPr>
          <a:xfrm>
            <a:off x="61983" y="3658566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Encoder network</a:t>
            </a:r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31" y="3521925"/>
            <a:ext cx="1103125" cy="39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/>
          <p:nvPr/>
        </p:nvSpPr>
        <p:spPr>
          <a:xfrm>
            <a:off x="2339900" y="2439102"/>
            <a:ext cx="1212599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998" name="Shape 998"/>
          <p:cNvSpPr/>
          <p:nvPr/>
        </p:nvSpPr>
        <p:spPr>
          <a:xfrm>
            <a:off x="1614875" y="1659646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999" name="Shape 999"/>
          <p:cNvCxnSpPr>
            <a:stCxn id="997" idx="0"/>
            <a:endCxn id="998" idx="2"/>
          </p:cNvCxnSpPr>
          <p:nvPr/>
        </p:nvCxnSpPr>
        <p:spPr>
          <a:xfrm rot="10800000">
            <a:off x="2221099" y="2053302"/>
            <a:ext cx="725100" cy="3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0" name="Shape 1000"/>
          <p:cNvCxnSpPr>
            <a:stCxn id="997" idx="0"/>
            <a:endCxn id="1001" idx="2"/>
          </p:cNvCxnSpPr>
          <p:nvPr/>
        </p:nvCxnSpPr>
        <p:spPr>
          <a:xfrm flipH="1" rot="10800000">
            <a:off x="2946199" y="2053302"/>
            <a:ext cx="725100" cy="38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02" name="Shape 1002"/>
          <p:cNvPicPr preferRelativeResize="0"/>
          <p:nvPr/>
        </p:nvPicPr>
        <p:blipFill rotWithShape="1">
          <a:blip r:embed="rId4">
            <a:alphaModFix/>
          </a:blip>
          <a:srcRect b="0" l="0" r="0" t="8709"/>
          <a:stretch/>
        </p:blipFill>
        <p:spPr>
          <a:xfrm>
            <a:off x="6168799" y="2130760"/>
            <a:ext cx="110310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/>
        </p:nvSpPr>
        <p:spPr>
          <a:xfrm>
            <a:off x="1181075" y="281388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-72950" y="1949175"/>
            <a:ext cx="238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Decoder network</a:t>
            </a:r>
          </a:p>
        </p:txBody>
      </p:sp>
      <p:pic>
        <p:nvPicPr>
          <p:cNvPr id="1005" name="Shape 10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458" y="2914179"/>
            <a:ext cx="1008377" cy="35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Shape 1006"/>
          <p:cNvSpPr txBox="1"/>
          <p:nvPr/>
        </p:nvSpPr>
        <p:spPr>
          <a:xfrm>
            <a:off x="1153600" y="1222990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Sample from </a:t>
            </a:r>
          </a:p>
        </p:txBody>
      </p:sp>
      <p:pic>
        <p:nvPicPr>
          <p:cNvPr id="1007" name="Shape 1007"/>
          <p:cNvPicPr preferRelativeResize="0"/>
          <p:nvPr/>
        </p:nvPicPr>
        <p:blipFill rotWithShape="1">
          <a:blip r:embed="rId4">
            <a:alphaModFix/>
          </a:blip>
          <a:srcRect b="0" l="0" r="0" t="8709"/>
          <a:stretch/>
        </p:blipFill>
        <p:spPr>
          <a:xfrm>
            <a:off x="3357860" y="1277151"/>
            <a:ext cx="1103103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623" y="4130340"/>
            <a:ext cx="843599" cy="41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Shape 1009"/>
          <p:cNvSpPr txBox="1"/>
          <p:nvPr/>
        </p:nvSpPr>
        <p:spPr>
          <a:xfrm>
            <a:off x="4643289" y="648928"/>
            <a:ext cx="44880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Training like a normal autoencoder: </a:t>
            </a:r>
            <a:r>
              <a:rPr b="1" lang="en" sz="2000">
                <a:solidFill>
                  <a:srgbClr val="FF0000"/>
                </a:solidFill>
              </a:rPr>
              <a:t>reconstruction loss</a:t>
            </a:r>
            <a:r>
              <a:rPr lang="en" sz="2000"/>
              <a:t> at the end, </a:t>
            </a:r>
            <a:r>
              <a:rPr b="1" lang="en" sz="2000">
                <a:solidFill>
                  <a:srgbClr val="0000FF"/>
                </a:solidFill>
              </a:rPr>
              <a:t>regularization toward prior</a:t>
            </a:r>
            <a:r>
              <a:rPr lang="en" sz="2000"/>
              <a:t> in middle</a:t>
            </a:r>
          </a:p>
        </p:txBody>
      </p:sp>
      <p:sp>
        <p:nvSpPr>
          <p:cNvPr id="1010" name="Shape 1010"/>
          <p:cNvSpPr/>
          <p:nvPr/>
        </p:nvSpPr>
        <p:spPr>
          <a:xfrm>
            <a:off x="2331239" y="865418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sp>
        <p:nvSpPr>
          <p:cNvPr id="1011" name="Shape 1011"/>
          <p:cNvSpPr txBox="1"/>
          <p:nvPr/>
        </p:nvSpPr>
        <p:spPr>
          <a:xfrm>
            <a:off x="173796" y="811275"/>
            <a:ext cx="21393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Reconstructed</a:t>
            </a:r>
          </a:p>
        </p:txBody>
      </p:sp>
      <p:sp>
        <p:nvSpPr>
          <p:cNvPr id="1001" name="Shape 1001"/>
          <p:cNvSpPr/>
          <p:nvPr/>
        </p:nvSpPr>
        <p:spPr>
          <a:xfrm>
            <a:off x="3064925" y="1659646"/>
            <a:ext cx="1212599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type="title"/>
          </p:nvPr>
        </p:nvSpPr>
        <p:spPr>
          <a:xfrm>
            <a:off x="457200" y="205975"/>
            <a:ext cx="8591699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Generate Data!</a:t>
            </a:r>
          </a:p>
        </p:txBody>
      </p:sp>
      <p:sp>
        <p:nvSpPr>
          <p:cNvPr id="1018" name="Shape 1018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19" name="Shape 1019"/>
          <p:cNvSpPr/>
          <p:nvPr/>
        </p:nvSpPr>
        <p:spPr>
          <a:xfrm>
            <a:off x="1312550" y="3502996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1157000" y="3854175"/>
            <a:ext cx="1724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 from</a:t>
            </a:r>
            <a:br>
              <a:rPr lang="en" sz="2000"/>
            </a:br>
            <a:r>
              <a:rPr lang="en" sz="2000"/>
              <a:t> prior </a:t>
            </a:r>
          </a:p>
        </p:txBody>
      </p:sp>
      <p:pic>
        <p:nvPicPr>
          <p:cNvPr id="1021" name="Shape 1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721" y="4215757"/>
            <a:ext cx="725100" cy="35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 txBox="1"/>
          <p:nvPr/>
        </p:nvSpPr>
        <p:spPr>
          <a:xfrm>
            <a:off x="161475" y="972000"/>
            <a:ext cx="3007799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After network is trained: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 txBox="1"/>
          <p:nvPr>
            <p:ph type="title"/>
          </p:nvPr>
        </p:nvSpPr>
        <p:spPr>
          <a:xfrm>
            <a:off x="457200" y="205975"/>
            <a:ext cx="85917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Generate Data!</a:t>
            </a:r>
          </a:p>
        </p:txBody>
      </p:sp>
      <p:sp>
        <p:nvSpPr>
          <p:cNvPr id="1028" name="Shape 1028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29" name="Shape 1029"/>
          <p:cNvSpPr/>
          <p:nvPr/>
        </p:nvSpPr>
        <p:spPr>
          <a:xfrm>
            <a:off x="1312550" y="3502996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1030" name="Shape 1030"/>
          <p:cNvSpPr/>
          <p:nvPr/>
        </p:nvSpPr>
        <p:spPr>
          <a:xfrm>
            <a:off x="624275" y="2497846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031" name="Shape 1031"/>
          <p:cNvCxnSpPr>
            <a:stCxn id="1029" idx="0"/>
            <a:endCxn id="1030" idx="2"/>
          </p:cNvCxnSpPr>
          <p:nvPr/>
        </p:nvCxnSpPr>
        <p:spPr>
          <a:xfrm rot="10800000">
            <a:off x="1230650" y="2891596"/>
            <a:ext cx="688200" cy="6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2" name="Shape 1032"/>
          <p:cNvSpPr/>
          <p:nvPr/>
        </p:nvSpPr>
        <p:spPr>
          <a:xfrm>
            <a:off x="2074325" y="2497846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033" name="Shape 1033"/>
          <p:cNvCxnSpPr>
            <a:stCxn id="1029" idx="0"/>
            <a:endCxn id="1032" idx="2"/>
          </p:cNvCxnSpPr>
          <p:nvPr/>
        </p:nvCxnSpPr>
        <p:spPr>
          <a:xfrm flipH="1" rot="10800000">
            <a:off x="1918850" y="2891596"/>
            <a:ext cx="761700" cy="6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4" name="Shape 1034"/>
          <p:cNvSpPr txBox="1"/>
          <p:nvPr/>
        </p:nvSpPr>
        <p:spPr>
          <a:xfrm>
            <a:off x="51350" y="2894150"/>
            <a:ext cx="11850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Decoder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network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1157000" y="3854175"/>
            <a:ext cx="1724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 from</a:t>
            </a:r>
            <a:br>
              <a:rPr lang="en" sz="2000"/>
            </a:br>
            <a:r>
              <a:rPr lang="en" sz="2000"/>
              <a:t> prior </a:t>
            </a:r>
          </a:p>
        </p:txBody>
      </p:sp>
      <p:pic>
        <p:nvPicPr>
          <p:cNvPr id="1036" name="Shape 10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721" y="4215757"/>
            <a:ext cx="725100" cy="35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Shape 1037"/>
          <p:cNvSpPr txBox="1"/>
          <p:nvPr/>
        </p:nvSpPr>
        <p:spPr>
          <a:xfrm>
            <a:off x="161475" y="972000"/>
            <a:ext cx="3007799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After network is trained: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/>
          <p:nvPr>
            <p:ph type="title"/>
          </p:nvPr>
        </p:nvSpPr>
        <p:spPr>
          <a:xfrm>
            <a:off x="457200" y="205975"/>
            <a:ext cx="85917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Generate Data!</a:t>
            </a:r>
          </a:p>
        </p:txBody>
      </p:sp>
      <p:sp>
        <p:nvSpPr>
          <p:cNvPr id="1043" name="Shape 1043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44" name="Shape 1044"/>
          <p:cNvSpPr/>
          <p:nvPr/>
        </p:nvSpPr>
        <p:spPr>
          <a:xfrm>
            <a:off x="1312550" y="3502996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1045" name="Shape 1045"/>
          <p:cNvSpPr/>
          <p:nvPr/>
        </p:nvSpPr>
        <p:spPr>
          <a:xfrm>
            <a:off x="624275" y="2497846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046" name="Shape 1046"/>
          <p:cNvCxnSpPr>
            <a:stCxn id="1044" idx="0"/>
            <a:endCxn id="1045" idx="2"/>
          </p:cNvCxnSpPr>
          <p:nvPr/>
        </p:nvCxnSpPr>
        <p:spPr>
          <a:xfrm rot="10800000">
            <a:off x="1230650" y="2891596"/>
            <a:ext cx="688200" cy="6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7" name="Shape 1047"/>
          <p:cNvSpPr/>
          <p:nvPr/>
        </p:nvSpPr>
        <p:spPr>
          <a:xfrm>
            <a:off x="2074325" y="2497846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048" name="Shape 1048"/>
          <p:cNvCxnSpPr>
            <a:stCxn id="1044" idx="0"/>
            <a:endCxn id="1047" idx="2"/>
          </p:cNvCxnSpPr>
          <p:nvPr/>
        </p:nvCxnSpPr>
        <p:spPr>
          <a:xfrm flipH="1" rot="10800000">
            <a:off x="1918850" y="2891596"/>
            <a:ext cx="761700" cy="6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9" name="Shape 1049"/>
          <p:cNvSpPr txBox="1"/>
          <p:nvPr/>
        </p:nvSpPr>
        <p:spPr>
          <a:xfrm>
            <a:off x="51350" y="2894150"/>
            <a:ext cx="11850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Decoder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network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163000" y="2002715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Sample from </a:t>
            </a:r>
          </a:p>
        </p:txBody>
      </p:sp>
      <p:pic>
        <p:nvPicPr>
          <p:cNvPr id="1051" name="Shape 1051"/>
          <p:cNvPicPr preferRelativeResize="0"/>
          <p:nvPr/>
        </p:nvPicPr>
        <p:blipFill rotWithShape="1">
          <a:blip r:embed="rId3">
            <a:alphaModFix/>
          </a:blip>
          <a:srcRect b="0" l="0" r="0" t="8709"/>
          <a:stretch/>
        </p:blipFill>
        <p:spPr>
          <a:xfrm>
            <a:off x="2291060" y="2056876"/>
            <a:ext cx="110310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/>
        </p:nvSpPr>
        <p:spPr>
          <a:xfrm>
            <a:off x="1157000" y="3854175"/>
            <a:ext cx="1724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 from</a:t>
            </a:r>
            <a:br>
              <a:rPr lang="en" sz="2000"/>
            </a:br>
            <a:r>
              <a:rPr lang="en" sz="2000"/>
              <a:t> prior </a:t>
            </a:r>
          </a:p>
        </p:txBody>
      </p:sp>
      <p:pic>
        <p:nvPicPr>
          <p:cNvPr id="1053" name="Shape 10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721" y="4215757"/>
            <a:ext cx="725100" cy="359558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Shape 1054"/>
          <p:cNvSpPr txBox="1"/>
          <p:nvPr/>
        </p:nvSpPr>
        <p:spPr>
          <a:xfrm>
            <a:off x="161475" y="972000"/>
            <a:ext cx="3007799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After network is trained:</a:t>
            </a:r>
          </a:p>
        </p:txBody>
      </p:sp>
      <p:sp>
        <p:nvSpPr>
          <p:cNvPr id="1055" name="Shape 1055"/>
          <p:cNvSpPr/>
          <p:nvPr/>
        </p:nvSpPr>
        <p:spPr>
          <a:xfrm>
            <a:off x="1312539" y="1641340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-68478" y="1600207"/>
            <a:ext cx="144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Generated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type="title"/>
          </p:nvPr>
        </p:nvSpPr>
        <p:spPr>
          <a:xfrm>
            <a:off x="457200" y="205975"/>
            <a:ext cx="85917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Generate Data!</a:t>
            </a:r>
          </a:p>
        </p:txBody>
      </p:sp>
      <p:sp>
        <p:nvSpPr>
          <p:cNvPr id="1062" name="Shape 106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63" name="Shape 1063"/>
          <p:cNvSpPr/>
          <p:nvPr/>
        </p:nvSpPr>
        <p:spPr>
          <a:xfrm>
            <a:off x="1312550" y="3502996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1064" name="Shape 1064"/>
          <p:cNvSpPr/>
          <p:nvPr/>
        </p:nvSpPr>
        <p:spPr>
          <a:xfrm>
            <a:off x="624275" y="2497846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065" name="Shape 1065"/>
          <p:cNvCxnSpPr>
            <a:stCxn id="1063" idx="0"/>
            <a:endCxn id="1064" idx="2"/>
          </p:cNvCxnSpPr>
          <p:nvPr/>
        </p:nvCxnSpPr>
        <p:spPr>
          <a:xfrm rot="10800000">
            <a:off x="1230650" y="2891596"/>
            <a:ext cx="688200" cy="6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6" name="Shape 1066"/>
          <p:cNvSpPr/>
          <p:nvPr/>
        </p:nvSpPr>
        <p:spPr>
          <a:xfrm>
            <a:off x="2074325" y="2497846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067" name="Shape 1067"/>
          <p:cNvCxnSpPr>
            <a:stCxn id="1063" idx="0"/>
            <a:endCxn id="1066" idx="2"/>
          </p:cNvCxnSpPr>
          <p:nvPr/>
        </p:nvCxnSpPr>
        <p:spPr>
          <a:xfrm flipH="1" rot="10800000">
            <a:off x="1918850" y="2891596"/>
            <a:ext cx="761700" cy="6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8" name="Shape 1068"/>
          <p:cNvSpPr txBox="1"/>
          <p:nvPr/>
        </p:nvSpPr>
        <p:spPr>
          <a:xfrm>
            <a:off x="51350" y="2894150"/>
            <a:ext cx="11850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Decoder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network</a:t>
            </a:r>
          </a:p>
        </p:txBody>
      </p:sp>
      <p:sp>
        <p:nvSpPr>
          <p:cNvPr id="1069" name="Shape 1069"/>
          <p:cNvSpPr txBox="1"/>
          <p:nvPr/>
        </p:nvSpPr>
        <p:spPr>
          <a:xfrm>
            <a:off x="163000" y="2002715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Sample from </a:t>
            </a:r>
          </a:p>
        </p:txBody>
      </p:sp>
      <p:pic>
        <p:nvPicPr>
          <p:cNvPr id="1070" name="Shape 1070"/>
          <p:cNvPicPr preferRelativeResize="0"/>
          <p:nvPr/>
        </p:nvPicPr>
        <p:blipFill rotWithShape="1">
          <a:blip r:embed="rId3">
            <a:alphaModFix/>
          </a:blip>
          <a:srcRect b="0" l="0" r="0" t="8709"/>
          <a:stretch/>
        </p:blipFill>
        <p:spPr>
          <a:xfrm>
            <a:off x="2291060" y="2056876"/>
            <a:ext cx="110310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Shape 1071"/>
          <p:cNvSpPr txBox="1"/>
          <p:nvPr/>
        </p:nvSpPr>
        <p:spPr>
          <a:xfrm>
            <a:off x="1157000" y="3854175"/>
            <a:ext cx="1724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 from</a:t>
            </a:r>
            <a:br>
              <a:rPr lang="en" sz="2000"/>
            </a:br>
            <a:r>
              <a:rPr lang="en" sz="2000"/>
              <a:t> prior </a:t>
            </a:r>
          </a:p>
        </p:txBody>
      </p:sp>
      <p:pic>
        <p:nvPicPr>
          <p:cNvPr id="1072" name="Shape 10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721" y="4215757"/>
            <a:ext cx="725100" cy="35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Shape 10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774" y="1612275"/>
            <a:ext cx="2882451" cy="29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Shape 1074"/>
          <p:cNvSpPr txBox="1"/>
          <p:nvPr/>
        </p:nvSpPr>
        <p:spPr>
          <a:xfrm>
            <a:off x="161475" y="972000"/>
            <a:ext cx="3007799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After network is trained:</a:t>
            </a:r>
          </a:p>
        </p:txBody>
      </p:sp>
      <p:sp>
        <p:nvSpPr>
          <p:cNvPr id="1075" name="Shape 1075"/>
          <p:cNvSpPr/>
          <p:nvPr/>
        </p:nvSpPr>
        <p:spPr>
          <a:xfrm>
            <a:off x="1312539" y="1641340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-68478" y="1600207"/>
            <a:ext cx="144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Generated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type="title"/>
          </p:nvPr>
        </p:nvSpPr>
        <p:spPr>
          <a:xfrm>
            <a:off x="457200" y="205975"/>
            <a:ext cx="85917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Generate Data!</a:t>
            </a:r>
          </a:p>
        </p:txBody>
      </p:sp>
      <p:sp>
        <p:nvSpPr>
          <p:cNvPr id="1082" name="Shape 108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83" name="Shape 1083"/>
          <p:cNvSpPr/>
          <p:nvPr/>
        </p:nvSpPr>
        <p:spPr>
          <a:xfrm>
            <a:off x="1312550" y="3502996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1084" name="Shape 1084"/>
          <p:cNvSpPr/>
          <p:nvPr/>
        </p:nvSpPr>
        <p:spPr>
          <a:xfrm>
            <a:off x="624275" y="2497846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085" name="Shape 1085"/>
          <p:cNvCxnSpPr>
            <a:stCxn id="1083" idx="0"/>
            <a:endCxn id="1084" idx="2"/>
          </p:cNvCxnSpPr>
          <p:nvPr/>
        </p:nvCxnSpPr>
        <p:spPr>
          <a:xfrm rot="10800000">
            <a:off x="1230650" y="2891596"/>
            <a:ext cx="688200" cy="6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6" name="Shape 1086"/>
          <p:cNvSpPr/>
          <p:nvPr/>
        </p:nvSpPr>
        <p:spPr>
          <a:xfrm>
            <a:off x="2074325" y="2497846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087" name="Shape 1087"/>
          <p:cNvCxnSpPr>
            <a:stCxn id="1083" idx="0"/>
            <a:endCxn id="1086" idx="2"/>
          </p:cNvCxnSpPr>
          <p:nvPr/>
        </p:nvCxnSpPr>
        <p:spPr>
          <a:xfrm flipH="1" rot="10800000">
            <a:off x="1918850" y="2891596"/>
            <a:ext cx="761700" cy="6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8" name="Shape 1088"/>
          <p:cNvSpPr txBox="1"/>
          <p:nvPr/>
        </p:nvSpPr>
        <p:spPr>
          <a:xfrm>
            <a:off x="51350" y="2894150"/>
            <a:ext cx="11850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Decoder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network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163000" y="2002715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Sample from </a:t>
            </a:r>
          </a:p>
        </p:txBody>
      </p:sp>
      <p:pic>
        <p:nvPicPr>
          <p:cNvPr id="1090" name="Shape 1090"/>
          <p:cNvPicPr preferRelativeResize="0"/>
          <p:nvPr/>
        </p:nvPicPr>
        <p:blipFill rotWithShape="1">
          <a:blip r:embed="rId3">
            <a:alphaModFix/>
          </a:blip>
          <a:srcRect b="0" l="0" r="0" t="8709"/>
          <a:stretch/>
        </p:blipFill>
        <p:spPr>
          <a:xfrm>
            <a:off x="2291060" y="2056876"/>
            <a:ext cx="110310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Shape 1091"/>
          <p:cNvSpPr txBox="1"/>
          <p:nvPr/>
        </p:nvSpPr>
        <p:spPr>
          <a:xfrm>
            <a:off x="1157000" y="3854175"/>
            <a:ext cx="1724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 from</a:t>
            </a:r>
            <a:br>
              <a:rPr lang="en" sz="2000"/>
            </a:br>
            <a:r>
              <a:rPr lang="en" sz="2000"/>
              <a:t> prior </a:t>
            </a:r>
          </a:p>
        </p:txBody>
      </p:sp>
      <p:pic>
        <p:nvPicPr>
          <p:cNvPr id="1092" name="Shape 10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721" y="4215757"/>
            <a:ext cx="725100" cy="35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Shape 10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774" y="1612275"/>
            <a:ext cx="2882451" cy="29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Shape 10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7149" y="981726"/>
            <a:ext cx="2549999" cy="35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/>
        </p:nvSpPr>
        <p:spPr>
          <a:xfrm>
            <a:off x="161475" y="972000"/>
            <a:ext cx="3007799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After network is trained:</a:t>
            </a:r>
          </a:p>
        </p:txBody>
      </p:sp>
      <p:sp>
        <p:nvSpPr>
          <p:cNvPr id="1096" name="Shape 1096"/>
          <p:cNvSpPr/>
          <p:nvPr/>
        </p:nvSpPr>
        <p:spPr>
          <a:xfrm>
            <a:off x="1312539" y="1641340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-68478" y="1600207"/>
            <a:ext cx="144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Generated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type="title"/>
          </p:nvPr>
        </p:nvSpPr>
        <p:spPr>
          <a:xfrm>
            <a:off x="457200" y="205975"/>
            <a:ext cx="85917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Generate Data!</a:t>
            </a:r>
          </a:p>
        </p:txBody>
      </p:sp>
      <p:sp>
        <p:nvSpPr>
          <p:cNvPr id="1103" name="Shape 1103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04" name="Shape 1104"/>
          <p:cNvSpPr/>
          <p:nvPr/>
        </p:nvSpPr>
        <p:spPr>
          <a:xfrm>
            <a:off x="1312550" y="3502996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1105" name="Shape 1105"/>
          <p:cNvSpPr/>
          <p:nvPr/>
        </p:nvSpPr>
        <p:spPr>
          <a:xfrm>
            <a:off x="624275" y="2497846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𝜇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106" name="Shape 1106"/>
          <p:cNvCxnSpPr>
            <a:stCxn id="1104" idx="0"/>
            <a:endCxn id="1105" idx="2"/>
          </p:cNvCxnSpPr>
          <p:nvPr/>
        </p:nvCxnSpPr>
        <p:spPr>
          <a:xfrm rot="10800000">
            <a:off x="1230650" y="2891596"/>
            <a:ext cx="688200" cy="6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7" name="Shape 1107"/>
          <p:cNvSpPr/>
          <p:nvPr/>
        </p:nvSpPr>
        <p:spPr>
          <a:xfrm>
            <a:off x="2074325" y="2497846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Σ</a:t>
            </a:r>
            <a:r>
              <a:rPr b="1" baseline="30000" lang="en" sz="2400">
                <a:solidFill>
                  <a:schemeClr val="dk1"/>
                </a:solidFill>
              </a:rPr>
              <a:t>x</a:t>
            </a:r>
          </a:p>
        </p:txBody>
      </p:sp>
      <p:cxnSp>
        <p:nvCxnSpPr>
          <p:cNvPr id="1108" name="Shape 1108"/>
          <p:cNvCxnSpPr>
            <a:stCxn id="1104" idx="0"/>
            <a:endCxn id="1107" idx="2"/>
          </p:cNvCxnSpPr>
          <p:nvPr/>
        </p:nvCxnSpPr>
        <p:spPr>
          <a:xfrm flipH="1" rot="10800000">
            <a:off x="1918850" y="2891596"/>
            <a:ext cx="761700" cy="6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9" name="Shape 1109"/>
          <p:cNvSpPr txBox="1"/>
          <p:nvPr/>
        </p:nvSpPr>
        <p:spPr>
          <a:xfrm>
            <a:off x="51350" y="2894150"/>
            <a:ext cx="11850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Decoder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network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163000" y="2002715"/>
            <a:ext cx="265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Sample from </a:t>
            </a:r>
          </a:p>
        </p:txBody>
      </p:sp>
      <p:pic>
        <p:nvPicPr>
          <p:cNvPr id="1111" name="Shape 1111"/>
          <p:cNvPicPr preferRelativeResize="0"/>
          <p:nvPr/>
        </p:nvPicPr>
        <p:blipFill rotWithShape="1">
          <a:blip r:embed="rId3">
            <a:alphaModFix/>
          </a:blip>
          <a:srcRect b="0" l="0" r="0" t="8709"/>
          <a:stretch/>
        </p:blipFill>
        <p:spPr>
          <a:xfrm>
            <a:off x="2291060" y="2056876"/>
            <a:ext cx="110310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Shape 1112"/>
          <p:cNvSpPr txBox="1"/>
          <p:nvPr/>
        </p:nvSpPr>
        <p:spPr>
          <a:xfrm>
            <a:off x="1157000" y="3854175"/>
            <a:ext cx="1724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Sample from</a:t>
            </a:r>
            <a:br>
              <a:rPr lang="en" sz="2000"/>
            </a:br>
            <a:r>
              <a:rPr lang="en" sz="2000"/>
              <a:t> prior </a:t>
            </a:r>
          </a:p>
        </p:txBody>
      </p:sp>
      <p:pic>
        <p:nvPicPr>
          <p:cNvPr id="1113" name="Shape 1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721" y="4215757"/>
            <a:ext cx="725100" cy="35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Shape 1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774" y="1612275"/>
            <a:ext cx="2882451" cy="29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 txBox="1"/>
          <p:nvPr/>
        </p:nvSpPr>
        <p:spPr>
          <a:xfrm>
            <a:off x="3255599" y="847050"/>
            <a:ext cx="34608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Diagonal prior on </a:t>
            </a:r>
            <a:r>
              <a:rPr b="1" lang="en" sz="2000"/>
              <a:t>z</a:t>
            </a:r>
            <a:r>
              <a:rPr lang="en" sz="2000"/>
              <a:t> =&gt; independent latent variables</a:t>
            </a:r>
          </a:p>
        </p:txBody>
      </p:sp>
      <p:pic>
        <p:nvPicPr>
          <p:cNvPr id="1116" name="Shape 1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7149" y="981726"/>
            <a:ext cx="2549999" cy="35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Shape 1117"/>
          <p:cNvSpPr txBox="1"/>
          <p:nvPr/>
        </p:nvSpPr>
        <p:spPr>
          <a:xfrm>
            <a:off x="161475" y="972000"/>
            <a:ext cx="3007799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After network is trained:</a:t>
            </a:r>
          </a:p>
        </p:txBody>
      </p:sp>
      <p:sp>
        <p:nvSpPr>
          <p:cNvPr id="1118" name="Shape 1118"/>
          <p:cNvSpPr/>
          <p:nvPr/>
        </p:nvSpPr>
        <p:spPr>
          <a:xfrm>
            <a:off x="1312539" y="1641340"/>
            <a:ext cx="1212600" cy="3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xx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-68478" y="1600207"/>
            <a:ext cx="144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Generated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6" name="Shape 96"/>
          <p:cNvSpPr txBox="1"/>
          <p:nvPr/>
        </p:nvSpPr>
        <p:spPr>
          <a:xfrm>
            <a:off x="239200" y="4074350"/>
            <a:ext cx="83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[J. Shi and C. Tomasi, “Good features to track,” CVPR 1994]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[Ivan Laptev 2005]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00" y="675987"/>
            <a:ext cx="529590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2088800" y="3523975"/>
            <a:ext cx="2582100" cy="71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detected feature points</a:t>
            </a: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73851" t="0"/>
          <a:stretch/>
        </p:blipFill>
        <p:spPr>
          <a:xfrm>
            <a:off x="6249125" y="880787"/>
            <a:ext cx="20971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60025" y="-75225"/>
            <a:ext cx="7968900" cy="81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Dense trajectories and motion boundary descriptors for action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</a:rPr>
              <a:t>Wang et al., 2013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  <a:br>
              <a:rPr lang="en"/>
            </a:br>
            <a:r>
              <a:rPr lang="en"/>
              <a:t>Maximum Likelihood?</a:t>
            </a:r>
          </a:p>
        </p:txBody>
      </p:sp>
      <p:sp>
        <p:nvSpPr>
          <p:cNvPr id="1125" name="Shape 112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26" name="Shape 1126"/>
          <p:cNvPicPr preferRelativeResize="0"/>
          <p:nvPr/>
        </p:nvPicPr>
        <p:blipFill rotWithShape="1">
          <a:blip r:embed="rId3">
            <a:alphaModFix/>
          </a:blip>
          <a:srcRect b="48159" l="0" r="0" t="0"/>
          <a:stretch/>
        </p:blipFill>
        <p:spPr>
          <a:xfrm>
            <a:off x="443050" y="1361125"/>
            <a:ext cx="3677975" cy="10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Shape 1127"/>
          <p:cNvSpPr txBox="1"/>
          <p:nvPr/>
        </p:nvSpPr>
        <p:spPr>
          <a:xfrm>
            <a:off x="3817650" y="1677650"/>
            <a:ext cx="38928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Maximize likelihood of dataset</a:t>
            </a:r>
          </a:p>
        </p:txBody>
      </p:sp>
      <p:pic>
        <p:nvPicPr>
          <p:cNvPr id="1128" name="Shape 1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321" y="1664545"/>
            <a:ext cx="1432625" cy="5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  <a:br>
              <a:rPr lang="en"/>
            </a:br>
            <a:r>
              <a:rPr lang="en"/>
              <a:t>Maximum Likelihood?</a:t>
            </a:r>
          </a:p>
        </p:txBody>
      </p:sp>
      <p:sp>
        <p:nvSpPr>
          <p:cNvPr id="1135" name="Shape 113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36" name="Shape 1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49" y="1361125"/>
            <a:ext cx="3677975" cy="208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Shape 1137"/>
          <p:cNvSpPr txBox="1"/>
          <p:nvPr/>
        </p:nvSpPr>
        <p:spPr>
          <a:xfrm>
            <a:off x="3817650" y="1677650"/>
            <a:ext cx="38928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Maximize likelihood of dataset</a:t>
            </a:r>
          </a:p>
        </p:txBody>
      </p:sp>
      <p:pic>
        <p:nvPicPr>
          <p:cNvPr id="1138" name="Shape 1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321" y="1664545"/>
            <a:ext cx="1432625" cy="5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Shape 1139"/>
          <p:cNvSpPr txBox="1"/>
          <p:nvPr/>
        </p:nvSpPr>
        <p:spPr>
          <a:xfrm>
            <a:off x="4186325" y="2556725"/>
            <a:ext cx="3892800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Maximize log-likelihood instead because sums are nicer</a:t>
            </a:r>
          </a:p>
        </p:txBody>
      </p:sp>
      <p:sp>
        <p:nvSpPr>
          <p:cNvPr id="1140" name="Shape 1140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  <a:br>
              <a:rPr lang="en"/>
            </a:br>
            <a:r>
              <a:rPr lang="en"/>
              <a:t>Maximum Likelihood?</a:t>
            </a:r>
          </a:p>
        </p:txBody>
      </p:sp>
      <p:sp>
        <p:nvSpPr>
          <p:cNvPr id="1146" name="Shape 1146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47" name="Shape 1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49" y="1361125"/>
            <a:ext cx="3677975" cy="20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Shape 1148"/>
          <p:cNvPicPr preferRelativeResize="0"/>
          <p:nvPr/>
        </p:nvPicPr>
        <p:blipFill rotWithShape="1">
          <a:blip r:embed="rId4">
            <a:alphaModFix/>
          </a:blip>
          <a:srcRect b="0" l="0" r="47525" t="0"/>
          <a:stretch/>
        </p:blipFill>
        <p:spPr>
          <a:xfrm>
            <a:off x="131875" y="3613875"/>
            <a:ext cx="3380399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Shape 1149"/>
          <p:cNvSpPr txBox="1"/>
          <p:nvPr/>
        </p:nvSpPr>
        <p:spPr>
          <a:xfrm>
            <a:off x="3817650" y="1677650"/>
            <a:ext cx="38928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Maximize likelihood of dataset</a:t>
            </a:r>
          </a:p>
        </p:txBody>
      </p:sp>
      <p:pic>
        <p:nvPicPr>
          <p:cNvPr id="1150" name="Shape 1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1321" y="1664545"/>
            <a:ext cx="1432625" cy="5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Shape 1151"/>
          <p:cNvSpPr txBox="1"/>
          <p:nvPr/>
        </p:nvSpPr>
        <p:spPr>
          <a:xfrm>
            <a:off x="4186325" y="2556725"/>
            <a:ext cx="3892800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Maximize log-likelihood instead because sums are nicer</a:t>
            </a:r>
          </a:p>
        </p:txBody>
      </p:sp>
      <p:sp>
        <p:nvSpPr>
          <p:cNvPr id="1152" name="Shape 1152"/>
          <p:cNvSpPr txBox="1"/>
          <p:nvPr/>
        </p:nvSpPr>
        <p:spPr>
          <a:xfrm>
            <a:off x="3641075" y="3700700"/>
            <a:ext cx="2538599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Marginalize joint distribution</a:t>
            </a:r>
          </a:p>
        </p:txBody>
      </p:sp>
      <p:sp>
        <p:nvSpPr>
          <p:cNvPr id="1153" name="Shape 1153"/>
          <p:cNvSpPr txBox="1"/>
          <p:nvPr/>
        </p:nvSpPr>
        <p:spPr>
          <a:xfrm>
            <a:off x="6739025" y="42678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Kingma and Welling, ICLR 2014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  <a:br>
              <a:rPr lang="en"/>
            </a:br>
            <a:r>
              <a:rPr lang="en"/>
              <a:t>Maximum Likelihood?</a:t>
            </a:r>
          </a:p>
        </p:txBody>
      </p:sp>
      <p:sp>
        <p:nvSpPr>
          <p:cNvPr id="1159" name="Shape 1159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60" name="Shape 1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49" y="1361125"/>
            <a:ext cx="3677975" cy="20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Shape 1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75" y="3613877"/>
            <a:ext cx="6441859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 txBox="1"/>
          <p:nvPr/>
        </p:nvSpPr>
        <p:spPr>
          <a:xfrm>
            <a:off x="3817650" y="1677650"/>
            <a:ext cx="38928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Maximize likelihood of dataset</a:t>
            </a:r>
          </a:p>
        </p:txBody>
      </p:sp>
      <p:pic>
        <p:nvPicPr>
          <p:cNvPr id="1163" name="Shape 1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1321" y="1664545"/>
            <a:ext cx="1432625" cy="5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Shape 1164"/>
          <p:cNvSpPr txBox="1"/>
          <p:nvPr/>
        </p:nvSpPr>
        <p:spPr>
          <a:xfrm>
            <a:off x="4186325" y="2556725"/>
            <a:ext cx="3892800" cy="7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Maximize log-likelihood instead because sums are nicer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6573725" y="3851025"/>
            <a:ext cx="2538599" cy="58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Intractible integral =(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Shape 1170"/>
          <p:cNvPicPr preferRelativeResize="0"/>
          <p:nvPr/>
        </p:nvPicPr>
        <p:blipFill rotWithShape="1">
          <a:blip r:embed="rId3">
            <a:alphaModFix/>
          </a:blip>
          <a:srcRect b="84736" l="0" r="86972" t="2024"/>
          <a:stretch/>
        </p:blipFill>
        <p:spPr>
          <a:xfrm>
            <a:off x="109950" y="505725"/>
            <a:ext cx="1173423" cy="4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Shape 1171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172" name="Shape 117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73" name="Shape 1173"/>
          <p:cNvSpPr/>
          <p:nvPr/>
        </p:nvSpPr>
        <p:spPr>
          <a:xfrm>
            <a:off x="5597250" y="3212889"/>
            <a:ext cx="3485400" cy="436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Shape 1178"/>
          <p:cNvPicPr preferRelativeResize="0"/>
          <p:nvPr/>
        </p:nvPicPr>
        <p:blipFill rotWithShape="1">
          <a:blip r:embed="rId3">
            <a:alphaModFix/>
          </a:blip>
          <a:srcRect b="84736" l="0" r="596" t="2024"/>
          <a:stretch/>
        </p:blipFill>
        <p:spPr>
          <a:xfrm>
            <a:off x="109950" y="505725"/>
            <a:ext cx="8953375" cy="4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Shape 1179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180" name="Shape 1180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81" name="Shape 1181"/>
          <p:cNvSpPr/>
          <p:nvPr/>
        </p:nvSpPr>
        <p:spPr>
          <a:xfrm>
            <a:off x="5597250" y="3212889"/>
            <a:ext cx="3485400" cy="436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Shape 1186"/>
          <p:cNvPicPr preferRelativeResize="0"/>
          <p:nvPr/>
        </p:nvPicPr>
        <p:blipFill rotWithShape="1">
          <a:blip r:embed="rId3">
            <a:alphaModFix/>
          </a:blip>
          <a:srcRect b="65009" l="0" r="596" t="2024"/>
          <a:stretch/>
        </p:blipFill>
        <p:spPr>
          <a:xfrm>
            <a:off x="109950" y="505724"/>
            <a:ext cx="8953375" cy="108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Shape 1187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188" name="Shape 1188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89" name="Shape 1189"/>
          <p:cNvSpPr/>
          <p:nvPr/>
        </p:nvSpPr>
        <p:spPr>
          <a:xfrm>
            <a:off x="5597250" y="3212889"/>
            <a:ext cx="3485400" cy="436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Shape 1194"/>
          <p:cNvPicPr preferRelativeResize="0"/>
          <p:nvPr/>
        </p:nvPicPr>
        <p:blipFill rotWithShape="1">
          <a:blip r:embed="rId3">
            <a:alphaModFix/>
          </a:blip>
          <a:srcRect b="44869" l="0" r="596" t="2023"/>
          <a:stretch/>
        </p:blipFill>
        <p:spPr>
          <a:xfrm>
            <a:off x="109950" y="505725"/>
            <a:ext cx="8953375" cy="17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196" name="Shape 1196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97" name="Shape 1197"/>
          <p:cNvSpPr/>
          <p:nvPr/>
        </p:nvSpPr>
        <p:spPr>
          <a:xfrm>
            <a:off x="5597250" y="3212889"/>
            <a:ext cx="3485400" cy="436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Shape 1202"/>
          <p:cNvPicPr preferRelativeResize="0"/>
          <p:nvPr/>
        </p:nvPicPr>
        <p:blipFill rotWithShape="1">
          <a:blip r:embed="rId3">
            <a:alphaModFix/>
          </a:blip>
          <a:srcRect b="27163" l="0" r="596" t="2025"/>
          <a:stretch/>
        </p:blipFill>
        <p:spPr>
          <a:xfrm>
            <a:off x="109950" y="505725"/>
            <a:ext cx="8953375" cy="23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Shape 1203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204" name="Shape 1204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05" name="Shape 1205"/>
          <p:cNvSpPr/>
          <p:nvPr/>
        </p:nvSpPr>
        <p:spPr>
          <a:xfrm>
            <a:off x="5597250" y="3212889"/>
            <a:ext cx="3485400" cy="436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Shape 1210"/>
          <p:cNvPicPr preferRelativeResize="0"/>
          <p:nvPr/>
        </p:nvPicPr>
        <p:blipFill rotWithShape="1">
          <a:blip r:embed="rId3">
            <a:alphaModFix/>
          </a:blip>
          <a:srcRect b="13666" l="0" r="596" t="2023"/>
          <a:stretch/>
        </p:blipFill>
        <p:spPr>
          <a:xfrm>
            <a:off x="109950" y="505725"/>
            <a:ext cx="8953375" cy="27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Shape 1211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212" name="Shape 121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13" name="Shape 1213"/>
          <p:cNvSpPr/>
          <p:nvPr/>
        </p:nvSpPr>
        <p:spPr>
          <a:xfrm>
            <a:off x="5597250" y="3212889"/>
            <a:ext cx="3485400" cy="436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6" name="Shape 106"/>
          <p:cNvSpPr txBox="1"/>
          <p:nvPr/>
        </p:nvSpPr>
        <p:spPr>
          <a:xfrm>
            <a:off x="60025" y="-75225"/>
            <a:ext cx="7968900" cy="81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Dense trajectories and motion boundary descriptors for action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</a:rPr>
              <a:t>Wang et al., 2013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33306" t="0"/>
          <a:stretch/>
        </p:blipFill>
        <p:spPr>
          <a:xfrm>
            <a:off x="0" y="1038700"/>
            <a:ext cx="4042375" cy="23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17625" y="3518212"/>
            <a:ext cx="696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track each keypoint using </a:t>
            </a:r>
            <a:r>
              <a:rPr b="1" lang="en" sz="1600"/>
              <a:t>optical flow.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184500" y="4050750"/>
            <a:ext cx="87749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[G. Farnebäck, “Two-frame motion estimation based on polynomial expansion,” 2003]</a:t>
            </a:r>
          </a:p>
          <a:p>
            <a:pPr lvl="0">
              <a:spcBef>
                <a:spcPts val="0"/>
              </a:spcBef>
              <a:buNone/>
            </a:pPr>
            <a:r>
              <a:rPr lang="en" sz="1300"/>
              <a:t>[T. Brox and J. Malik, “Large displacement optical flow: Descriptor matching in variational motion estimation,” 2011]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589" y="1231899"/>
            <a:ext cx="5123534" cy="21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Shape 1218"/>
          <p:cNvPicPr preferRelativeResize="0"/>
          <p:nvPr/>
        </p:nvPicPr>
        <p:blipFill rotWithShape="1">
          <a:blip r:embed="rId3">
            <a:alphaModFix/>
          </a:blip>
          <a:srcRect b="902" l="0" r="596" t="2019"/>
          <a:stretch/>
        </p:blipFill>
        <p:spPr>
          <a:xfrm>
            <a:off x="109949" y="505725"/>
            <a:ext cx="8953375" cy="3198639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Shape 1219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220" name="Shape 1220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21" name="Shape 1221"/>
          <p:cNvSpPr txBox="1"/>
          <p:nvPr/>
        </p:nvSpPr>
        <p:spPr>
          <a:xfrm>
            <a:off x="4222607" y="3361124"/>
            <a:ext cx="13401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“Elbow”</a:t>
            </a:r>
          </a:p>
        </p:txBody>
      </p:sp>
      <p:sp>
        <p:nvSpPr>
          <p:cNvPr id="1222" name="Shape 1222"/>
          <p:cNvSpPr/>
          <p:nvPr/>
        </p:nvSpPr>
        <p:spPr>
          <a:xfrm>
            <a:off x="5942875" y="3212900"/>
            <a:ext cx="3139800" cy="43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Shape 1227"/>
          <p:cNvPicPr preferRelativeResize="0"/>
          <p:nvPr/>
        </p:nvPicPr>
        <p:blipFill rotWithShape="1">
          <a:blip r:embed="rId3">
            <a:alphaModFix/>
          </a:blip>
          <a:srcRect b="902" l="0" r="596" t="2019"/>
          <a:stretch/>
        </p:blipFill>
        <p:spPr>
          <a:xfrm>
            <a:off x="109949" y="505725"/>
            <a:ext cx="8953375" cy="3198639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Shape 1228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229" name="Shape 1229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30" name="Shape 1230"/>
          <p:cNvSpPr txBox="1"/>
          <p:nvPr/>
        </p:nvSpPr>
        <p:spPr>
          <a:xfrm>
            <a:off x="4222607" y="3361124"/>
            <a:ext cx="13401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“Elbow”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Shape 1235"/>
          <p:cNvPicPr preferRelativeResize="0"/>
          <p:nvPr/>
        </p:nvPicPr>
        <p:blipFill rotWithShape="1">
          <a:blip r:embed="rId3">
            <a:alphaModFix/>
          </a:blip>
          <a:srcRect b="902" l="0" r="596" t="2019"/>
          <a:stretch/>
        </p:blipFill>
        <p:spPr>
          <a:xfrm>
            <a:off x="109949" y="505725"/>
            <a:ext cx="8953375" cy="3198639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Shape 1236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237" name="Shape 1237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38" name="Shape 1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75" y="3689908"/>
            <a:ext cx="3382781" cy="6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Shape 1239"/>
          <p:cNvSpPr txBox="1"/>
          <p:nvPr/>
        </p:nvSpPr>
        <p:spPr>
          <a:xfrm>
            <a:off x="32975" y="4128925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Variational lower bound (elbow)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4222607" y="3361124"/>
            <a:ext cx="13401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“Elbow”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Shape 1245"/>
          <p:cNvPicPr preferRelativeResize="0"/>
          <p:nvPr/>
        </p:nvPicPr>
        <p:blipFill rotWithShape="1">
          <a:blip r:embed="rId3">
            <a:alphaModFix/>
          </a:blip>
          <a:srcRect b="902" l="0" r="596" t="2019"/>
          <a:stretch/>
        </p:blipFill>
        <p:spPr>
          <a:xfrm>
            <a:off x="109949" y="505725"/>
            <a:ext cx="8953375" cy="3198639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Shape 1246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247" name="Shape 1247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48" name="Shape 1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75" y="3689908"/>
            <a:ext cx="3382781" cy="6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Shape 1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018" y="3596708"/>
            <a:ext cx="3549757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Shape 1250"/>
          <p:cNvSpPr txBox="1"/>
          <p:nvPr/>
        </p:nvSpPr>
        <p:spPr>
          <a:xfrm>
            <a:off x="32975" y="4128925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Variational lower bound (elbow)</a:t>
            </a:r>
          </a:p>
        </p:txBody>
      </p:sp>
      <p:sp>
        <p:nvSpPr>
          <p:cNvPr id="1251" name="Shape 1251"/>
          <p:cNvSpPr txBox="1"/>
          <p:nvPr/>
        </p:nvSpPr>
        <p:spPr>
          <a:xfrm>
            <a:off x="4903850" y="4194450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Training: Maximize lower bound</a:t>
            </a:r>
          </a:p>
        </p:txBody>
      </p:sp>
      <p:sp>
        <p:nvSpPr>
          <p:cNvPr id="1252" name="Shape 1252"/>
          <p:cNvSpPr txBox="1"/>
          <p:nvPr/>
        </p:nvSpPr>
        <p:spPr>
          <a:xfrm>
            <a:off x="4222607" y="3361124"/>
            <a:ext cx="13401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“Elbow”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Shape 1257"/>
          <p:cNvPicPr preferRelativeResize="0"/>
          <p:nvPr/>
        </p:nvPicPr>
        <p:blipFill rotWithShape="1">
          <a:blip r:embed="rId3">
            <a:alphaModFix/>
          </a:blip>
          <a:srcRect b="902" l="0" r="596" t="2019"/>
          <a:stretch/>
        </p:blipFill>
        <p:spPr>
          <a:xfrm>
            <a:off x="109949" y="505725"/>
            <a:ext cx="8953375" cy="31986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Shape 1258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259" name="Shape 1259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60" name="Shape 1260"/>
          <p:cNvSpPr/>
          <p:nvPr/>
        </p:nvSpPr>
        <p:spPr>
          <a:xfrm>
            <a:off x="1465175" y="2855125"/>
            <a:ext cx="1869900" cy="43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1" name="Shape 1261"/>
          <p:cNvSpPr txBox="1"/>
          <p:nvPr/>
        </p:nvSpPr>
        <p:spPr>
          <a:xfrm>
            <a:off x="10600" y="705500"/>
            <a:ext cx="16791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Reconstruct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the input data</a:t>
            </a:r>
          </a:p>
        </p:txBody>
      </p:sp>
      <p:cxnSp>
        <p:nvCxnSpPr>
          <p:cNvPr id="1262" name="Shape 1262"/>
          <p:cNvCxnSpPr>
            <a:stCxn id="1261" idx="3"/>
            <a:endCxn id="1260" idx="0"/>
          </p:cNvCxnSpPr>
          <p:nvPr/>
        </p:nvCxnSpPr>
        <p:spPr>
          <a:xfrm>
            <a:off x="1689700" y="1273850"/>
            <a:ext cx="710400" cy="15813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75" y="3689908"/>
            <a:ext cx="3382781" cy="6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Shape 1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018" y="3596708"/>
            <a:ext cx="3549757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Shape 1265"/>
          <p:cNvSpPr txBox="1"/>
          <p:nvPr/>
        </p:nvSpPr>
        <p:spPr>
          <a:xfrm>
            <a:off x="32975" y="4128925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Variational lower bound (elbow)</a:t>
            </a:r>
          </a:p>
        </p:txBody>
      </p:sp>
      <p:sp>
        <p:nvSpPr>
          <p:cNvPr id="1266" name="Shape 1266"/>
          <p:cNvSpPr txBox="1"/>
          <p:nvPr/>
        </p:nvSpPr>
        <p:spPr>
          <a:xfrm>
            <a:off x="4903850" y="4194450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Training: Maximize lower bound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4222607" y="3361124"/>
            <a:ext cx="13401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“Elbow”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Shape 1272"/>
          <p:cNvPicPr preferRelativeResize="0"/>
          <p:nvPr/>
        </p:nvPicPr>
        <p:blipFill rotWithShape="1">
          <a:blip r:embed="rId3">
            <a:alphaModFix/>
          </a:blip>
          <a:srcRect b="902" l="0" r="596" t="2019"/>
          <a:stretch/>
        </p:blipFill>
        <p:spPr>
          <a:xfrm>
            <a:off x="109949" y="505725"/>
            <a:ext cx="8953375" cy="319863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Shape 1273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274" name="Shape 1274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75" name="Shape 1275"/>
          <p:cNvSpPr/>
          <p:nvPr/>
        </p:nvSpPr>
        <p:spPr>
          <a:xfrm>
            <a:off x="1465175" y="2855125"/>
            <a:ext cx="1869900" cy="43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6" name="Shape 1276"/>
          <p:cNvSpPr/>
          <p:nvPr/>
        </p:nvSpPr>
        <p:spPr>
          <a:xfrm>
            <a:off x="3500275" y="2854950"/>
            <a:ext cx="2397600" cy="431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7" name="Shape 1277"/>
          <p:cNvSpPr txBox="1"/>
          <p:nvPr/>
        </p:nvSpPr>
        <p:spPr>
          <a:xfrm>
            <a:off x="10600" y="705500"/>
            <a:ext cx="16791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Reconstruct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the input data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7172700" y="10750"/>
            <a:ext cx="197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0000FF"/>
                </a:solidFill>
              </a:rPr>
              <a:t>Latent states should follow </a:t>
            </a:r>
            <a:br>
              <a:rPr b="1" lang="en" sz="2000">
                <a:solidFill>
                  <a:srgbClr val="0000FF"/>
                </a:solidFill>
              </a:rPr>
            </a:br>
            <a:r>
              <a:rPr b="1" lang="en" sz="2000">
                <a:solidFill>
                  <a:srgbClr val="0000FF"/>
                </a:solidFill>
              </a:rPr>
              <a:t>the prior</a:t>
            </a:r>
          </a:p>
        </p:txBody>
      </p:sp>
      <p:cxnSp>
        <p:nvCxnSpPr>
          <p:cNvPr id="1279" name="Shape 1279"/>
          <p:cNvCxnSpPr>
            <a:stCxn id="1278" idx="1"/>
            <a:endCxn id="1276" idx="0"/>
          </p:cNvCxnSpPr>
          <p:nvPr/>
        </p:nvCxnSpPr>
        <p:spPr>
          <a:xfrm flipH="1">
            <a:off x="4699200" y="439450"/>
            <a:ext cx="2473500" cy="2415600"/>
          </a:xfrm>
          <a:prstGeom prst="curvedConnector2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80" name="Shape 1280"/>
          <p:cNvCxnSpPr>
            <a:stCxn id="1277" idx="3"/>
            <a:endCxn id="1275" idx="0"/>
          </p:cNvCxnSpPr>
          <p:nvPr/>
        </p:nvCxnSpPr>
        <p:spPr>
          <a:xfrm>
            <a:off x="1689700" y="1273850"/>
            <a:ext cx="710400" cy="15813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81" name="Shape 1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75" y="3689908"/>
            <a:ext cx="3382781" cy="6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Shape 1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018" y="3596708"/>
            <a:ext cx="3549757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Shape 1283"/>
          <p:cNvSpPr txBox="1"/>
          <p:nvPr/>
        </p:nvSpPr>
        <p:spPr>
          <a:xfrm>
            <a:off x="32975" y="4128925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Variational lower bound (elbow)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x="4903850" y="4194450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Training: Maximize lower bound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4222607" y="3361124"/>
            <a:ext cx="13401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“Elbow”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Shape 1290"/>
          <p:cNvPicPr preferRelativeResize="0"/>
          <p:nvPr/>
        </p:nvPicPr>
        <p:blipFill rotWithShape="1">
          <a:blip r:embed="rId3">
            <a:alphaModFix/>
          </a:blip>
          <a:srcRect b="902" l="0" r="596" t="2019"/>
          <a:stretch/>
        </p:blipFill>
        <p:spPr>
          <a:xfrm>
            <a:off x="109949" y="505725"/>
            <a:ext cx="8953375" cy="3198639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Shape 1291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292" name="Shape 129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93" name="Shape 1293"/>
          <p:cNvSpPr/>
          <p:nvPr/>
        </p:nvSpPr>
        <p:spPr>
          <a:xfrm>
            <a:off x="1465175" y="2855125"/>
            <a:ext cx="1869900" cy="43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" name="Shape 1294"/>
          <p:cNvSpPr/>
          <p:nvPr/>
        </p:nvSpPr>
        <p:spPr>
          <a:xfrm>
            <a:off x="3500275" y="2854950"/>
            <a:ext cx="2397600" cy="431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5" name="Shape 1295"/>
          <p:cNvSpPr txBox="1"/>
          <p:nvPr/>
        </p:nvSpPr>
        <p:spPr>
          <a:xfrm>
            <a:off x="10600" y="705500"/>
            <a:ext cx="16791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Reconstruct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the input data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7172700" y="10750"/>
            <a:ext cx="197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0000FF"/>
                </a:solidFill>
              </a:rPr>
              <a:t>Latent states should follow </a:t>
            </a:r>
            <a:br>
              <a:rPr b="1" lang="en" sz="2000">
                <a:solidFill>
                  <a:srgbClr val="0000FF"/>
                </a:solidFill>
              </a:rPr>
            </a:br>
            <a:r>
              <a:rPr b="1" lang="en" sz="2000">
                <a:solidFill>
                  <a:srgbClr val="0000FF"/>
                </a:solidFill>
              </a:rPr>
              <a:t>the prior</a:t>
            </a:r>
          </a:p>
        </p:txBody>
      </p:sp>
      <p:cxnSp>
        <p:nvCxnSpPr>
          <p:cNvPr id="1297" name="Shape 1297"/>
          <p:cNvCxnSpPr>
            <a:stCxn id="1296" idx="1"/>
            <a:endCxn id="1294" idx="0"/>
          </p:cNvCxnSpPr>
          <p:nvPr/>
        </p:nvCxnSpPr>
        <p:spPr>
          <a:xfrm flipH="1">
            <a:off x="4699200" y="439450"/>
            <a:ext cx="2473500" cy="2415600"/>
          </a:xfrm>
          <a:prstGeom prst="curvedConnector2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98" name="Shape 1298"/>
          <p:cNvCxnSpPr>
            <a:stCxn id="1295" idx="3"/>
            <a:endCxn id="1293" idx="0"/>
          </p:cNvCxnSpPr>
          <p:nvPr/>
        </p:nvCxnSpPr>
        <p:spPr>
          <a:xfrm>
            <a:off x="1689700" y="1273850"/>
            <a:ext cx="710400" cy="15813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99" name="Shape 1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75" y="3689908"/>
            <a:ext cx="3382781" cy="6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Shape 13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018" y="3596708"/>
            <a:ext cx="3549757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Shape 1301"/>
          <p:cNvSpPr txBox="1"/>
          <p:nvPr/>
        </p:nvSpPr>
        <p:spPr>
          <a:xfrm>
            <a:off x="32975" y="4128925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Variational lower bound (elbow)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4903850" y="4194450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Training: Maximize lower bound</a:t>
            </a:r>
          </a:p>
        </p:txBody>
      </p:sp>
      <p:sp>
        <p:nvSpPr>
          <p:cNvPr id="1303" name="Shape 1303"/>
          <p:cNvSpPr txBox="1"/>
          <p:nvPr/>
        </p:nvSpPr>
        <p:spPr>
          <a:xfrm>
            <a:off x="-60150" y="1829200"/>
            <a:ext cx="15906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Sampling</a:t>
            </a:r>
            <a:br>
              <a:rPr b="1" lang="en" sz="2000">
                <a:solidFill>
                  <a:srgbClr val="FF0000"/>
                </a:solidFill>
              </a:rPr>
            </a:br>
            <a:r>
              <a:rPr b="1" lang="en" sz="2000">
                <a:solidFill>
                  <a:srgbClr val="FF0000"/>
                </a:solidFill>
              </a:rPr>
              <a:t>with</a:t>
            </a:r>
            <a:br>
              <a:rPr b="1" lang="en" sz="2000">
                <a:solidFill>
                  <a:srgbClr val="FF0000"/>
                </a:solidFill>
              </a:rPr>
            </a:br>
            <a:r>
              <a:rPr b="1" lang="en" sz="2000">
                <a:solidFill>
                  <a:srgbClr val="FF0000"/>
                </a:solidFill>
              </a:rPr>
              <a:t>reparam.</a:t>
            </a:r>
            <a:br>
              <a:rPr b="1" lang="en" sz="2000">
                <a:solidFill>
                  <a:srgbClr val="FF0000"/>
                </a:solidFill>
              </a:rPr>
            </a:br>
            <a:r>
              <a:rPr b="1" lang="en" sz="2000">
                <a:solidFill>
                  <a:srgbClr val="FF0000"/>
                </a:solidFill>
              </a:rPr>
              <a:t>trick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(see paper)</a:t>
            </a:r>
          </a:p>
        </p:txBody>
      </p:sp>
      <p:cxnSp>
        <p:nvCxnSpPr>
          <p:cNvPr id="1304" name="Shape 1304"/>
          <p:cNvCxnSpPr>
            <a:stCxn id="1303" idx="0"/>
            <a:endCxn id="1293" idx="0"/>
          </p:cNvCxnSpPr>
          <p:nvPr/>
        </p:nvCxnSpPr>
        <p:spPr>
          <a:xfrm flipH="1" rot="-5400000">
            <a:off x="1054650" y="1509700"/>
            <a:ext cx="1026000" cy="1665000"/>
          </a:xfrm>
          <a:prstGeom prst="curvedConnector3">
            <a:avLst>
              <a:gd fmla="val -232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05" name="Shape 1305"/>
          <p:cNvSpPr txBox="1"/>
          <p:nvPr/>
        </p:nvSpPr>
        <p:spPr>
          <a:xfrm>
            <a:off x="4222607" y="3361124"/>
            <a:ext cx="13401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“Elbow”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Shape 1310"/>
          <p:cNvPicPr preferRelativeResize="0"/>
          <p:nvPr/>
        </p:nvPicPr>
        <p:blipFill rotWithShape="1">
          <a:blip r:embed="rId3">
            <a:alphaModFix/>
          </a:blip>
          <a:srcRect b="902" l="0" r="596" t="2019"/>
          <a:stretch/>
        </p:blipFill>
        <p:spPr>
          <a:xfrm>
            <a:off x="109949" y="505725"/>
            <a:ext cx="8953375" cy="3198639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Shape 1311"/>
          <p:cNvSpPr txBox="1"/>
          <p:nvPr>
            <p:ph type="title"/>
          </p:nvPr>
        </p:nvSpPr>
        <p:spPr>
          <a:xfrm>
            <a:off x="0" y="-175021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Variational Autoencoder: Math</a:t>
            </a:r>
          </a:p>
        </p:txBody>
      </p:sp>
      <p:sp>
        <p:nvSpPr>
          <p:cNvPr id="1312" name="Shape 1312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13" name="Shape 1313"/>
          <p:cNvSpPr/>
          <p:nvPr/>
        </p:nvSpPr>
        <p:spPr>
          <a:xfrm>
            <a:off x="1465175" y="2855125"/>
            <a:ext cx="1869900" cy="43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4" name="Shape 1314"/>
          <p:cNvSpPr/>
          <p:nvPr/>
        </p:nvSpPr>
        <p:spPr>
          <a:xfrm>
            <a:off x="3500275" y="2854950"/>
            <a:ext cx="2397600" cy="431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 txBox="1"/>
          <p:nvPr/>
        </p:nvSpPr>
        <p:spPr>
          <a:xfrm>
            <a:off x="10600" y="705500"/>
            <a:ext cx="16791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Reconstruct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the input data</a:t>
            </a:r>
          </a:p>
        </p:txBody>
      </p:sp>
      <p:sp>
        <p:nvSpPr>
          <p:cNvPr id="1316" name="Shape 1316"/>
          <p:cNvSpPr txBox="1"/>
          <p:nvPr/>
        </p:nvSpPr>
        <p:spPr>
          <a:xfrm>
            <a:off x="7172700" y="10750"/>
            <a:ext cx="197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0000FF"/>
                </a:solidFill>
              </a:rPr>
              <a:t>Latent states should follow </a:t>
            </a:r>
            <a:br>
              <a:rPr b="1" lang="en" sz="2000">
                <a:solidFill>
                  <a:srgbClr val="0000FF"/>
                </a:solidFill>
              </a:rPr>
            </a:br>
            <a:r>
              <a:rPr b="1" lang="en" sz="2000">
                <a:solidFill>
                  <a:srgbClr val="0000FF"/>
                </a:solidFill>
              </a:rPr>
              <a:t>the prior</a:t>
            </a:r>
          </a:p>
        </p:txBody>
      </p:sp>
      <p:cxnSp>
        <p:nvCxnSpPr>
          <p:cNvPr id="1317" name="Shape 1317"/>
          <p:cNvCxnSpPr>
            <a:stCxn id="1316" idx="1"/>
            <a:endCxn id="1314" idx="0"/>
          </p:cNvCxnSpPr>
          <p:nvPr/>
        </p:nvCxnSpPr>
        <p:spPr>
          <a:xfrm flipH="1">
            <a:off x="4699200" y="439450"/>
            <a:ext cx="2473500" cy="2415600"/>
          </a:xfrm>
          <a:prstGeom prst="curvedConnector2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18" name="Shape 1318"/>
          <p:cNvCxnSpPr>
            <a:stCxn id="1315" idx="3"/>
            <a:endCxn id="1313" idx="0"/>
          </p:cNvCxnSpPr>
          <p:nvPr/>
        </p:nvCxnSpPr>
        <p:spPr>
          <a:xfrm>
            <a:off x="1689700" y="1273850"/>
            <a:ext cx="710400" cy="15813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319" name="Shape 1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75" y="3689908"/>
            <a:ext cx="3382781" cy="6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Shape 1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018" y="3596708"/>
            <a:ext cx="3549757" cy="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Shape 1321"/>
          <p:cNvSpPr txBox="1"/>
          <p:nvPr/>
        </p:nvSpPr>
        <p:spPr>
          <a:xfrm>
            <a:off x="32975" y="4128925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Variational lower bound (elbow)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4903850" y="4194450"/>
            <a:ext cx="4149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Training: Maximize lower bound</a:t>
            </a:r>
          </a:p>
        </p:txBody>
      </p:sp>
      <p:sp>
        <p:nvSpPr>
          <p:cNvPr id="1323" name="Shape 1323"/>
          <p:cNvSpPr txBox="1"/>
          <p:nvPr/>
        </p:nvSpPr>
        <p:spPr>
          <a:xfrm>
            <a:off x="7372525" y="1003225"/>
            <a:ext cx="18699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0000FF"/>
                </a:solidFill>
              </a:rPr>
              <a:t>Everything is Gaussian, </a:t>
            </a:r>
            <a:br>
              <a:rPr b="1" lang="en" sz="2000">
                <a:solidFill>
                  <a:srgbClr val="0000FF"/>
                </a:solidFill>
              </a:rPr>
            </a:br>
            <a:r>
              <a:rPr b="1" lang="en" sz="2000">
                <a:solidFill>
                  <a:srgbClr val="0000FF"/>
                </a:solidFill>
              </a:rPr>
              <a:t>closed form solution!</a:t>
            </a:r>
          </a:p>
        </p:txBody>
      </p:sp>
      <p:cxnSp>
        <p:nvCxnSpPr>
          <p:cNvPr id="1324" name="Shape 1324"/>
          <p:cNvCxnSpPr>
            <a:stCxn id="1323" idx="1"/>
            <a:endCxn id="1314" idx="0"/>
          </p:cNvCxnSpPr>
          <p:nvPr/>
        </p:nvCxnSpPr>
        <p:spPr>
          <a:xfrm flipH="1">
            <a:off x="4698925" y="1478725"/>
            <a:ext cx="2673600" cy="1376100"/>
          </a:xfrm>
          <a:prstGeom prst="curvedConnector2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5" name="Shape 1325"/>
          <p:cNvSpPr txBox="1"/>
          <p:nvPr/>
        </p:nvSpPr>
        <p:spPr>
          <a:xfrm>
            <a:off x="-60150" y="1829200"/>
            <a:ext cx="15906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Sampling</a:t>
            </a:r>
            <a:br>
              <a:rPr b="1" lang="en" sz="2000">
                <a:solidFill>
                  <a:srgbClr val="FF0000"/>
                </a:solidFill>
              </a:rPr>
            </a:br>
            <a:r>
              <a:rPr b="1" lang="en" sz="2000">
                <a:solidFill>
                  <a:srgbClr val="FF0000"/>
                </a:solidFill>
              </a:rPr>
              <a:t>with</a:t>
            </a:r>
            <a:br>
              <a:rPr b="1" lang="en" sz="2000">
                <a:solidFill>
                  <a:srgbClr val="FF0000"/>
                </a:solidFill>
              </a:rPr>
            </a:br>
            <a:r>
              <a:rPr b="1" lang="en" sz="2000">
                <a:solidFill>
                  <a:srgbClr val="FF0000"/>
                </a:solidFill>
              </a:rPr>
              <a:t>reparam.</a:t>
            </a:r>
            <a:br>
              <a:rPr b="1" lang="en" sz="2000">
                <a:solidFill>
                  <a:srgbClr val="FF0000"/>
                </a:solidFill>
              </a:rPr>
            </a:br>
            <a:r>
              <a:rPr b="1" lang="en" sz="2000">
                <a:solidFill>
                  <a:srgbClr val="FF0000"/>
                </a:solidFill>
              </a:rPr>
              <a:t>trick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(see paper)</a:t>
            </a:r>
          </a:p>
        </p:txBody>
      </p:sp>
      <p:cxnSp>
        <p:nvCxnSpPr>
          <p:cNvPr id="1326" name="Shape 1326"/>
          <p:cNvCxnSpPr>
            <a:stCxn id="1325" idx="0"/>
            <a:endCxn id="1313" idx="0"/>
          </p:cNvCxnSpPr>
          <p:nvPr/>
        </p:nvCxnSpPr>
        <p:spPr>
          <a:xfrm flipH="1" rot="-5400000">
            <a:off x="1054650" y="1509700"/>
            <a:ext cx="1026000" cy="1665000"/>
          </a:xfrm>
          <a:prstGeom prst="curvedConnector3">
            <a:avLst>
              <a:gd fmla="val -2320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7" name="Shape 1327"/>
          <p:cNvSpPr txBox="1"/>
          <p:nvPr/>
        </p:nvSpPr>
        <p:spPr>
          <a:xfrm>
            <a:off x="4222607" y="3361124"/>
            <a:ext cx="13401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“Elbow”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Autoencoder Overview</a:t>
            </a:r>
          </a:p>
        </p:txBody>
      </p:sp>
      <p:sp>
        <p:nvSpPr>
          <p:cNvPr id="1333" name="Shape 1333"/>
          <p:cNvSpPr txBox="1"/>
          <p:nvPr>
            <p:ph idx="1" type="body"/>
          </p:nvPr>
        </p:nvSpPr>
        <p:spPr>
          <a:xfrm>
            <a:off x="457200" y="1200150"/>
            <a:ext cx="8229600" cy="33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Traditional Autoencoders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Try to reconstruct input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Used to learn features, initialize supervised model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Not used much anymore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Variational Autoencoders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Bayesian meets deep learning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Sample from model to generate images</a:t>
            </a:r>
          </a:p>
        </p:txBody>
      </p:sp>
      <p:sp>
        <p:nvSpPr>
          <p:cNvPr id="1334" name="Shape 1334"/>
          <p:cNvSpPr txBox="1"/>
          <p:nvPr>
            <p:ph idx="12" type="sldNum"/>
          </p:nvPr>
        </p:nvSpPr>
        <p:spPr>
          <a:xfrm>
            <a:off x="6507723" y="4666350"/>
            <a:ext cx="843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Generative Adversarial Nets</a:t>
            </a:r>
          </a:p>
        </p:txBody>
      </p:sp>
      <p:sp>
        <p:nvSpPr>
          <p:cNvPr id="1340" name="Shape 1340"/>
          <p:cNvSpPr txBox="1"/>
          <p:nvPr>
            <p:ph idx="12" type="sldNum"/>
          </p:nvPr>
        </p:nvSpPr>
        <p:spPr>
          <a:xfrm>
            <a:off x="6507723" y="4666350"/>
            <a:ext cx="8435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41" name="Shape 1341"/>
          <p:cNvSpPr/>
          <p:nvPr/>
        </p:nvSpPr>
        <p:spPr>
          <a:xfrm>
            <a:off x="2195487" y="3809887"/>
            <a:ext cx="12126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z</a:t>
            </a:r>
          </a:p>
        </p:txBody>
      </p:sp>
      <p:sp>
        <p:nvSpPr>
          <p:cNvPr id="1342" name="Shape 1342"/>
          <p:cNvSpPr txBox="1"/>
          <p:nvPr/>
        </p:nvSpPr>
        <p:spPr>
          <a:xfrm>
            <a:off x="358957" y="3809900"/>
            <a:ext cx="189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Random noise</a:t>
            </a:r>
          </a:p>
        </p:txBody>
      </p:sp>
      <p:sp>
        <p:nvSpPr>
          <p:cNvPr id="1343" name="Shape 1343"/>
          <p:cNvSpPr txBox="1"/>
          <p:nvPr/>
        </p:nvSpPr>
        <p:spPr>
          <a:xfrm>
            <a:off x="6664125" y="84900"/>
            <a:ext cx="2397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Goodfellow et al, “Generative Adversarial Nets”, NIPS 2014</a:t>
            </a:r>
          </a:p>
        </p:txBody>
      </p:sp>
      <p:sp>
        <p:nvSpPr>
          <p:cNvPr id="1344" name="Shape 1344"/>
          <p:cNvSpPr txBox="1"/>
          <p:nvPr/>
        </p:nvSpPr>
        <p:spPr>
          <a:xfrm>
            <a:off x="3624350" y="823575"/>
            <a:ext cx="5470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Can we generate images with less math?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